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69" r:id="rId1"/>
    <p:sldMasterId id="2147484286" r:id="rId2"/>
  </p:sldMasterIdLst>
  <p:sldIdLst>
    <p:sldId id="256" r:id="rId3"/>
    <p:sldId id="258" r:id="rId4"/>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066FF"/>
    <a:srgbClr val="FF66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510" y="-2958"/>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6350" y="-12231"/>
            <a:ext cx="6877353" cy="9930462"/>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847947" y="3473216"/>
            <a:ext cx="4370039" cy="2377992"/>
          </a:xfrm>
        </p:spPr>
        <p:txBody>
          <a:bodyPr anchor="b">
            <a:noAutofit/>
          </a:bodyPr>
          <a:lstStyle>
            <a:lvl1pPr algn="r">
              <a:defRPr sz="4050">
                <a:solidFill>
                  <a:schemeClr val="accent1"/>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47947" y="5851205"/>
            <a:ext cx="4370039" cy="1584410"/>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1536123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2432106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57199" y="3901254"/>
            <a:ext cx="4760786" cy="2638395"/>
          </a:xfrm>
        </p:spPr>
        <p:txBody>
          <a:bodyPr anchor="b"/>
          <a:lstStyle>
            <a:lvl1pPr algn="l">
              <a:defRPr sz="3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57199" y="6539647"/>
            <a:ext cx="4760786" cy="12428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700387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0" y="880533"/>
            <a:ext cx="4760786" cy="1907822"/>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57200" y="3120851"/>
            <a:ext cx="2316082" cy="560556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2901903" y="3120853"/>
            <a:ext cx="2316083" cy="560556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427287693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57200" y="880533"/>
            <a:ext cx="4760785" cy="1907822"/>
          </a:xfrm>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57199" y="3121420"/>
            <a:ext cx="2318004" cy="832378"/>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57199" y="3953801"/>
            <a:ext cx="2318004" cy="477261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2899980" y="3121420"/>
            <a:ext cx="2318004" cy="832378"/>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2899980" y="3953801"/>
            <a:ext cx="2318004" cy="477261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403398282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457199" y="880533"/>
            <a:ext cx="4760786" cy="1907822"/>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145060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2455159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199" y="2164650"/>
            <a:ext cx="2092637" cy="1846673"/>
          </a:xfrm>
        </p:spPr>
        <p:txBody>
          <a:bodyPr anchor="b">
            <a:normAutofit/>
          </a:bodyPr>
          <a:lstStyle>
            <a:lvl1pPr>
              <a:defRPr sz="1500"/>
            </a:lvl1pPr>
          </a:lstStyle>
          <a:p>
            <a:r>
              <a:rPr lang="ja-JP" altLang="en-US"/>
              <a:t>マスター タイトルの書式設定</a:t>
            </a:r>
            <a:endParaRPr lang="en-US" dirty="0"/>
          </a:p>
        </p:txBody>
      </p:sp>
      <p:sp>
        <p:nvSpPr>
          <p:cNvPr id="3" name="Content Placeholder 2"/>
          <p:cNvSpPr>
            <a:spLocks noGrp="1"/>
          </p:cNvSpPr>
          <p:nvPr>
            <p:ph idx="1"/>
          </p:nvPr>
        </p:nvSpPr>
        <p:spPr>
          <a:xfrm>
            <a:off x="2678456" y="743781"/>
            <a:ext cx="2539528" cy="7982631"/>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199" y="4011323"/>
            <a:ext cx="2092637" cy="3733093"/>
          </a:xfrm>
        </p:spPr>
        <p:txBody>
          <a:bodyPr>
            <a:normAutofit/>
          </a:bodyPr>
          <a:lstStyle>
            <a:lvl1pPr marL="0" indent="0">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162847969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199" y="6934200"/>
            <a:ext cx="4760786" cy="818622"/>
          </a:xfrm>
        </p:spPr>
        <p:txBody>
          <a:bodyPr anchor="b">
            <a:normAutofit/>
          </a:bodyPr>
          <a:lstStyle>
            <a:lvl1pPr algn="l">
              <a:defRPr sz="18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7199" y="880533"/>
            <a:ext cx="4760786" cy="5554926"/>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ja-JP" altLang="en-US"/>
              <a:t>図を追加</a:t>
            </a:r>
            <a:endParaRPr lang="en-US" dirty="0"/>
          </a:p>
        </p:txBody>
      </p:sp>
      <p:sp>
        <p:nvSpPr>
          <p:cNvPr id="4" name="Text Placeholder 3"/>
          <p:cNvSpPr>
            <a:spLocks noGrp="1"/>
          </p:cNvSpPr>
          <p:nvPr>
            <p:ph type="body" sz="half" idx="2"/>
          </p:nvPr>
        </p:nvSpPr>
        <p:spPr>
          <a:xfrm>
            <a:off x="457199" y="7752822"/>
            <a:ext cx="4760786" cy="973590"/>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2423939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457200" y="880533"/>
            <a:ext cx="4760786" cy="4916311"/>
          </a:xfrm>
        </p:spPr>
        <p:txBody>
          <a:bodyPr anchor="ctr">
            <a:normAutofit/>
          </a:bodyPr>
          <a:lstStyle>
            <a:lvl1pPr algn="l">
              <a:defRPr sz="33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57200" y="6457245"/>
            <a:ext cx="4760786" cy="2269167"/>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1762729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581164" y="880533"/>
            <a:ext cx="4554137" cy="4365978"/>
          </a:xfrm>
        </p:spPr>
        <p:txBody>
          <a:bodyPr anchor="ctr">
            <a:normAutofit/>
          </a:bodyPr>
          <a:lstStyle>
            <a:lvl1pPr algn="l">
              <a:defRPr sz="33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825806" y="5246511"/>
            <a:ext cx="4064853" cy="550333"/>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457199" y="6457245"/>
            <a:ext cx="4760786" cy="2269167"/>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
        <p:nvSpPr>
          <p:cNvPr id="24" name="TextBox 23"/>
          <p:cNvSpPr txBox="1"/>
          <p:nvPr/>
        </p:nvSpPr>
        <p:spPr>
          <a:xfrm>
            <a:off x="362034" y="1141657"/>
            <a:ext cx="342989" cy="8446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060775" y="4169470"/>
            <a:ext cx="342989" cy="8446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86769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457199" y="2790649"/>
            <a:ext cx="4760786" cy="3748998"/>
          </a:xfrm>
        </p:spPr>
        <p:txBody>
          <a:bodyPr anchor="b">
            <a:normAutofit/>
          </a:bodyPr>
          <a:lstStyle>
            <a:lvl1pPr algn="l">
              <a:defRPr sz="33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57199" y="6539647"/>
            <a:ext cx="4760786" cy="2186765"/>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1259762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581164" y="880533"/>
            <a:ext cx="4554137" cy="4365978"/>
          </a:xfrm>
        </p:spPr>
        <p:txBody>
          <a:bodyPr anchor="ctr">
            <a:normAutofit/>
          </a:bodyPr>
          <a:lstStyle>
            <a:lvl1pPr algn="l">
              <a:defRPr sz="33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457198" y="5796844"/>
            <a:ext cx="4760787" cy="742803"/>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457199" y="6539647"/>
            <a:ext cx="4760786" cy="2186765"/>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
        <p:nvSpPr>
          <p:cNvPr id="24" name="TextBox 23"/>
          <p:cNvSpPr txBox="1"/>
          <p:nvPr/>
        </p:nvSpPr>
        <p:spPr>
          <a:xfrm>
            <a:off x="362034" y="1141657"/>
            <a:ext cx="342989" cy="8446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060775" y="4169470"/>
            <a:ext cx="342989" cy="8446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93710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461886" y="880533"/>
            <a:ext cx="4756099" cy="4365978"/>
          </a:xfrm>
        </p:spPr>
        <p:txBody>
          <a:bodyPr anchor="ctr">
            <a:normAutofit/>
          </a:bodyPr>
          <a:lstStyle>
            <a:lvl1pPr algn="l">
              <a:defRPr sz="33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457198" y="5796844"/>
            <a:ext cx="4760787" cy="742803"/>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457199" y="6539647"/>
            <a:ext cx="4760786" cy="2186765"/>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2751123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636765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82984" y="880534"/>
            <a:ext cx="734109" cy="7585429"/>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57199" y="880534"/>
            <a:ext cx="3896270" cy="758542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2449781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6"/>
          </a:xfrm>
        </p:spPr>
        <p:txBody>
          <a:bodyPr anchor="b"/>
          <a:lstStyle>
            <a:lvl1pPr algn="ctr">
              <a:defRPr sz="3375"/>
            </a:lvl1pPr>
          </a:lstStyle>
          <a:p>
            <a:r>
              <a:rPr kumimoji="1" lang="ja-JP" altLang="en-US"/>
              <a:t>マスター タイトルの書式設定</a:t>
            </a:r>
          </a:p>
        </p:txBody>
      </p:sp>
      <p:sp>
        <p:nvSpPr>
          <p:cNvPr id="3" name="サブタイトル 2"/>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391032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33518555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6" y="2469622"/>
            <a:ext cx="5915025" cy="4120620"/>
          </a:xfrm>
        </p:spPr>
        <p:txBody>
          <a:bodyPr anchor="b"/>
          <a:lstStyle>
            <a:lvl1pPr>
              <a:defRPr sz="3375"/>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17125098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71488"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71863"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2224177639"/>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527404"/>
            <a:ext cx="5915025" cy="1914702"/>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72381" y="3618442"/>
            <a:ext cx="2901255"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359371438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8570720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3064332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コンテンツ プレースホルダー 2"/>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2144605353"/>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図プレースホルダー 2"/>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kumimoji="1" lang="ja-JP" altLang="en-US"/>
          </a:p>
        </p:txBody>
      </p:sp>
      <p:sp>
        <p:nvSpPr>
          <p:cNvPr id="4" name="テキスト プレースホルダー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37356794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391222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71487" y="527403"/>
            <a:ext cx="4350544" cy="839487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86BB04B-4998-4242-9FC6-6C16C6DE11AE}" type="datetimeFigureOut">
              <a:rPr kumimoji="1" lang="ja-JP" altLang="en-US" smtClean="0"/>
              <a:pPr/>
              <a:t>2025/2/12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183318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6350" y="-12231"/>
            <a:ext cx="6877354" cy="9930462"/>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457200" y="880533"/>
            <a:ext cx="4760785" cy="1907822"/>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57199" y="3120853"/>
            <a:ext cx="4760786" cy="560556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053944" y="8726414"/>
            <a:ext cx="513099"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486BB04B-4998-4242-9FC6-6C16C6DE11AE}" type="datetimeFigureOut">
              <a:rPr kumimoji="1" lang="ja-JP" altLang="en-US" smtClean="0"/>
              <a:pPr/>
              <a:t>2025/2/12</a:t>
            </a:fld>
            <a:endParaRPr kumimoji="1" lang="ja-JP" altLang="en-US"/>
          </a:p>
        </p:txBody>
      </p:sp>
      <p:sp>
        <p:nvSpPr>
          <p:cNvPr id="5" name="Footer Placeholder 4"/>
          <p:cNvSpPr>
            <a:spLocks noGrp="1"/>
          </p:cNvSpPr>
          <p:nvPr>
            <p:ph type="ftr" sz="quarter" idx="3"/>
          </p:nvPr>
        </p:nvSpPr>
        <p:spPr>
          <a:xfrm>
            <a:off x="457200" y="8726414"/>
            <a:ext cx="3467230" cy="527403"/>
          </a:xfrm>
          <a:prstGeom prst="rect">
            <a:avLst/>
          </a:prstGeom>
        </p:spPr>
        <p:txBody>
          <a:bodyPr vert="horz" lIns="91440" tIns="45720" rIns="91440" bIns="45720" rtlCol="0" anchor="ctr"/>
          <a:lstStyle>
            <a:lvl1pPr algn="l">
              <a:defRPr sz="675">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33507" y="8726414"/>
            <a:ext cx="384479" cy="527403"/>
          </a:xfrm>
          <a:prstGeom prst="rect">
            <a:avLst/>
          </a:prstGeom>
        </p:spPr>
        <p:txBody>
          <a:bodyPr vert="horz" lIns="91440" tIns="45720" rIns="91440" bIns="45720" rtlCol="0" anchor="ctr"/>
          <a:lstStyle>
            <a:lvl1pPr algn="r">
              <a:defRPr sz="675">
                <a:solidFill>
                  <a:schemeClr val="accent1"/>
                </a:solidFill>
              </a:defRPr>
            </a:lvl1p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513122263"/>
      </p:ext>
    </p:extLst>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 id="2147484281" r:id="rId12"/>
    <p:sldLayoutId id="2147484282" r:id="rId13"/>
    <p:sldLayoutId id="2147484283" r:id="rId14"/>
    <p:sldLayoutId id="2147484284" r:id="rId15"/>
    <p:sldLayoutId id="2147484285" r:id="rId16"/>
  </p:sldLayoutIdLst>
  <p:txStyles>
    <p:titleStyle>
      <a:lvl1pPr algn="l" defTabSz="342900" rtl="0" eaLnBrk="1" latinLnBrk="0" hangingPunct="1">
        <a:spcBef>
          <a:spcPct val="0"/>
        </a:spcBef>
        <a:buNone/>
        <a:defRPr kumimoji="1" sz="27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kumimoji="1"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kumimoji="1"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kumimoji="1"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kumimoji="1"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kumimoji="1"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kumimoji="1"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kumimoji="1"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kumimoji="1"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kumimoji="1" sz="1350" kern="1200">
          <a:solidFill>
            <a:schemeClr val="tx1"/>
          </a:solidFill>
          <a:latin typeface="+mn-lt"/>
          <a:ea typeface="+mn-ea"/>
          <a:cs typeface="+mn-cs"/>
        </a:defRPr>
      </a:lvl1pPr>
      <a:lvl2pPr marL="342900" algn="l" defTabSz="342900" rtl="0" eaLnBrk="1" latinLnBrk="0" hangingPunct="1">
        <a:defRPr kumimoji="1" sz="1350" kern="1200">
          <a:solidFill>
            <a:schemeClr val="tx1"/>
          </a:solidFill>
          <a:latin typeface="+mn-lt"/>
          <a:ea typeface="+mn-ea"/>
          <a:cs typeface="+mn-cs"/>
        </a:defRPr>
      </a:lvl2pPr>
      <a:lvl3pPr marL="685800" algn="l" defTabSz="342900" rtl="0" eaLnBrk="1" latinLnBrk="0" hangingPunct="1">
        <a:defRPr kumimoji="1" sz="1350" kern="1200">
          <a:solidFill>
            <a:schemeClr val="tx1"/>
          </a:solidFill>
          <a:latin typeface="+mn-lt"/>
          <a:ea typeface="+mn-ea"/>
          <a:cs typeface="+mn-cs"/>
        </a:defRPr>
      </a:lvl3pPr>
      <a:lvl4pPr marL="1028700" algn="l" defTabSz="342900" rtl="0" eaLnBrk="1" latinLnBrk="0" hangingPunct="1">
        <a:defRPr kumimoji="1" sz="1350" kern="1200">
          <a:solidFill>
            <a:schemeClr val="tx1"/>
          </a:solidFill>
          <a:latin typeface="+mn-lt"/>
          <a:ea typeface="+mn-ea"/>
          <a:cs typeface="+mn-cs"/>
        </a:defRPr>
      </a:lvl4pPr>
      <a:lvl5pPr marL="1371600" algn="l" defTabSz="342900" rtl="0" eaLnBrk="1" latinLnBrk="0" hangingPunct="1">
        <a:defRPr kumimoji="1" sz="1350" kern="1200">
          <a:solidFill>
            <a:schemeClr val="tx1"/>
          </a:solidFill>
          <a:latin typeface="+mn-lt"/>
          <a:ea typeface="+mn-ea"/>
          <a:cs typeface="+mn-cs"/>
        </a:defRPr>
      </a:lvl5pPr>
      <a:lvl6pPr marL="1714500" algn="l" defTabSz="342900" rtl="0" eaLnBrk="1" latinLnBrk="0" hangingPunct="1">
        <a:defRPr kumimoji="1" sz="1350" kern="1200">
          <a:solidFill>
            <a:schemeClr val="tx1"/>
          </a:solidFill>
          <a:latin typeface="+mn-lt"/>
          <a:ea typeface="+mn-ea"/>
          <a:cs typeface="+mn-cs"/>
        </a:defRPr>
      </a:lvl6pPr>
      <a:lvl7pPr marL="2057400" algn="l" defTabSz="342900" rtl="0" eaLnBrk="1" latinLnBrk="0" hangingPunct="1">
        <a:defRPr kumimoji="1" sz="1350" kern="1200">
          <a:solidFill>
            <a:schemeClr val="tx1"/>
          </a:solidFill>
          <a:latin typeface="+mn-lt"/>
          <a:ea typeface="+mn-ea"/>
          <a:cs typeface="+mn-cs"/>
        </a:defRPr>
      </a:lvl7pPr>
      <a:lvl8pPr marL="2400300" algn="l" defTabSz="342900" rtl="0" eaLnBrk="1" latinLnBrk="0" hangingPunct="1">
        <a:defRPr kumimoji="1" sz="1350" kern="1200">
          <a:solidFill>
            <a:schemeClr val="tx1"/>
          </a:solidFill>
          <a:latin typeface="+mn-lt"/>
          <a:ea typeface="+mn-ea"/>
          <a:cs typeface="+mn-cs"/>
        </a:defRPr>
      </a:lvl8pPr>
      <a:lvl9pPr marL="2743200" algn="l" defTabSz="3429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486BB04B-4998-4242-9FC6-6C16C6DE11AE}" type="datetimeFigureOut">
              <a:rPr kumimoji="1" lang="ja-JP" altLang="en-US" smtClean="0"/>
              <a:pPr/>
              <a:t>2025/2/12</a:t>
            </a:fld>
            <a:endParaRPr kumimoji="1" lang="ja-JP" altLang="en-US"/>
          </a:p>
        </p:txBody>
      </p:sp>
      <p:sp>
        <p:nvSpPr>
          <p:cNvPr id="5" name="フッター プレースホルダー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DC380204-B18F-44BB-A16B-DC75D79664EA}" type="slidenum">
              <a:rPr kumimoji="1" lang="ja-JP" altLang="en-US" smtClean="0"/>
              <a:pPr/>
              <a:t>‹#›</a:t>
            </a:fld>
            <a:endParaRPr kumimoji="1" lang="ja-JP" altLang="en-US"/>
          </a:p>
        </p:txBody>
      </p:sp>
    </p:spTree>
    <p:extLst>
      <p:ext uri="{BB962C8B-B14F-4D97-AF65-F5344CB8AC3E}">
        <p14:creationId xmlns:p14="http://schemas.microsoft.com/office/powerpoint/2010/main" val="1010975832"/>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emf"/><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emf"/><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楕円 2"/>
          <p:cNvSpPr/>
          <p:nvPr/>
        </p:nvSpPr>
        <p:spPr>
          <a:xfrm>
            <a:off x="247310" y="8193605"/>
            <a:ext cx="6363380" cy="1684313"/>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p:cNvSpPr/>
          <p:nvPr/>
        </p:nvSpPr>
        <p:spPr>
          <a:xfrm>
            <a:off x="365956" y="8331481"/>
            <a:ext cx="6046465" cy="142876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26" name="Text Box 2"/>
          <p:cNvSpPr txBox="1">
            <a:spLocks noChangeArrowheads="1"/>
          </p:cNvSpPr>
          <p:nvPr/>
        </p:nvSpPr>
        <p:spPr bwMode="auto">
          <a:xfrm>
            <a:off x="-117911" y="-155967"/>
            <a:ext cx="6912768" cy="7045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endParaRPr kumimoji="1" lang="en-US" altLang="ja-JP" sz="1400" b="1" i="0" u="none" strike="noStrike" cap="none" normalizeH="0" baseline="0" dirty="0">
              <a:ln>
                <a:noFill/>
              </a:ln>
              <a:solidFill>
                <a:srgbClr val="FF3300"/>
              </a:solidFill>
              <a:effectLst/>
              <a:latin typeface="HG丸ｺﾞｼｯｸM-PRO" pitchFamily="50" charset="-128"/>
              <a:ea typeface="HG丸ｺﾞｼｯｸM-PRO" pitchFamily="50" charset="-128"/>
            </a:endParaRPr>
          </a:p>
          <a:p>
            <a:pPr marL="0" marR="0" lvl="1" indent="0" algn="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effectLst/>
                <a:latin typeface="HG丸ｺﾞｼｯｸM-PRO" pitchFamily="50" charset="-128"/>
                <a:ea typeface="HG丸ｺﾞｼｯｸM-PRO" pitchFamily="50" charset="-128"/>
              </a:rPr>
              <a:t>静岡市立静岡病院　主催</a:t>
            </a:r>
            <a:endParaRPr kumimoji="1" lang="en-US" altLang="ja-JP" sz="1400" b="1" i="0" u="none" strike="noStrike" cap="none" normalizeH="0" baseline="0" dirty="0">
              <a:ln>
                <a:noFill/>
              </a:ln>
              <a:effectLst/>
              <a:latin typeface="HG丸ｺﾞｼｯｸM-PRO" pitchFamily="50" charset="-128"/>
              <a:ea typeface="HG丸ｺﾞｼｯｸM-PRO" pitchFamily="50" charset="-128"/>
            </a:endParaRPr>
          </a:p>
          <a:p>
            <a:pPr marL="0" lvl="1" algn="r" fontAlgn="base">
              <a:spcBef>
                <a:spcPct val="0"/>
              </a:spcBef>
              <a:spcAft>
                <a:spcPct val="0"/>
              </a:spcAft>
            </a:pPr>
            <a:r>
              <a:rPr lang="ja-JP" altLang="en-US" sz="1400" dirty="0">
                <a:ln w="18415" cmpd="sng">
                  <a:solidFill>
                    <a:schemeClr val="accent5">
                      <a:lumMod val="50000"/>
                    </a:schemeClr>
                  </a:solidFill>
                  <a:prstDash val="solid"/>
                </a:ln>
                <a:effectLst>
                  <a:outerShdw blurRad="50800" dist="38100" dir="2700000" algn="tl" rotWithShape="0">
                    <a:prstClr val="black">
                      <a:alpha val="40000"/>
                    </a:prstClr>
                  </a:outerShdw>
                </a:effectLst>
                <a:latin typeface="HG丸ｺﾞｼｯｸM-PRO" pitchFamily="50" charset="-128"/>
                <a:ea typeface="HG丸ｺﾞｼｯｸM-PRO" pitchFamily="50" charset="-128"/>
              </a:rPr>
              <a:t>                                  </a:t>
            </a:r>
            <a:r>
              <a:rPr kumimoji="1" lang="ja-JP" altLang="en-US" sz="1400" b="1" i="0" u="none" strike="noStrike" cap="none" normalizeH="0" baseline="0" dirty="0">
                <a:ln>
                  <a:noFill/>
                </a:ln>
                <a:effectLst/>
                <a:latin typeface="HG丸ｺﾞｼｯｸM-PRO" pitchFamily="50" charset="-128"/>
                <a:ea typeface="HG丸ｺﾞｼｯｸM-PRO" pitchFamily="50" charset="-128"/>
              </a:rPr>
              <a:t>静岡</a:t>
            </a:r>
            <a:r>
              <a:rPr lang="ja-JP" altLang="en-US" sz="1400" b="1" dirty="0">
                <a:latin typeface="HG丸ｺﾞｼｯｸM-PRO" pitchFamily="50" charset="-128"/>
                <a:ea typeface="HG丸ｺﾞｼｯｸM-PRO" pitchFamily="50" charset="-128"/>
              </a:rPr>
              <a:t>市静岡</a:t>
            </a:r>
            <a:r>
              <a:rPr kumimoji="1" lang="ja-JP" altLang="en-US" sz="1400" b="1" i="0" u="none" strike="noStrike" cap="none" normalizeH="0" baseline="0" dirty="0">
                <a:ln>
                  <a:noFill/>
                </a:ln>
                <a:effectLst/>
                <a:latin typeface="HG丸ｺﾞｼｯｸM-PRO" pitchFamily="50" charset="-128"/>
                <a:ea typeface="HG丸ｺﾞｼｯｸM-PRO" pitchFamily="50" charset="-128"/>
              </a:rPr>
              <a:t>医師会　共催</a:t>
            </a:r>
          </a:p>
          <a:p>
            <a:pPr marL="36000" marR="0" lvl="1" indent="0" algn="ctr" defTabSz="914400" rtl="0" eaLnBrk="1" fontAlgn="base" latinLnBrk="0" hangingPunct="1">
              <a:buClrTx/>
              <a:buSzTx/>
              <a:buFontTx/>
              <a:buNone/>
              <a:tabLst/>
            </a:pPr>
            <a:r>
              <a:rPr lang="ja-JP" altLang="en-US" sz="1600" b="1" dirty="0">
                <a:solidFill>
                  <a:srgbClr val="04617B">
                    <a:lumMod val="50000"/>
                  </a:srgbClr>
                </a:solidFill>
                <a:effectLst>
                  <a:outerShdw blurRad="50800" dist="38100" dir="2700000" algn="tl" rotWithShape="0">
                    <a:prstClr val="black">
                      <a:alpha val="40000"/>
                    </a:prstClr>
                  </a:outerShdw>
                </a:effectLst>
                <a:latin typeface="HG丸ｺﾞｼｯｸM-PRO" pitchFamily="50" charset="-128"/>
                <a:ea typeface="HG丸ｺﾞｼｯｸM-PRO" pitchFamily="50" charset="-128"/>
              </a:rPr>
              <a:t>　　　</a:t>
            </a:r>
            <a:r>
              <a:rPr lang="ja-JP" altLang="en-US" sz="2000" b="1" dirty="0">
                <a:solidFill>
                  <a:srgbClr val="4F6228"/>
                </a:solidFill>
                <a:latin typeface="HGSｺﾞｼｯｸM" pitchFamily="50" charset="-128"/>
                <a:ea typeface="HGSｺﾞｼｯｸM" pitchFamily="50" charset="-128"/>
              </a:rPr>
              <a:t>　　</a:t>
            </a:r>
            <a:endParaRPr kumimoji="1" lang="en-US" altLang="ja-JP" sz="1600" b="1" i="0" u="none" strike="noStrike" cap="none" normalizeH="0" baseline="0" dirty="0">
              <a:ln>
                <a:noFill/>
              </a:ln>
              <a:effectLst/>
              <a:latin typeface="HG丸ｺﾞｼｯｸM-PRO" pitchFamily="50" charset="-128"/>
              <a:ea typeface="HG丸ｺﾞｼｯｸM-PRO" pitchFamily="50" charset="-128"/>
            </a:endParaRPr>
          </a:p>
        </p:txBody>
      </p:sp>
      <p:sp>
        <p:nvSpPr>
          <p:cNvPr id="1028" name="Rectangle 4"/>
          <p:cNvSpPr>
            <a:spLocks noChangeArrowheads="1"/>
          </p:cNvSpPr>
          <p:nvPr/>
        </p:nvSpPr>
        <p:spPr bwMode="auto">
          <a:xfrm>
            <a:off x="512676" y="8371449"/>
            <a:ext cx="5832648" cy="11541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sng" strike="noStrike" cap="none" normalizeH="0" baseline="0" dirty="0">
                <a:effectLst/>
                <a:latin typeface="HG丸ｺﾞｼｯｸM-PRO" pitchFamily="50" charset="-128"/>
                <a:ea typeface="HG丸ｺﾞｼｯｸM-PRO" pitchFamily="50" charset="-128"/>
                <a:cs typeface="Times New Roman" pitchFamily="18" charset="0"/>
              </a:rPr>
              <a:t>静岡市立静岡病院は、がんと向き合うあなたを支える</a:t>
            </a:r>
            <a:endParaRPr kumimoji="1" lang="en-US" altLang="ja-JP" sz="1400" b="1" i="0" u="sng" strike="noStrike" cap="none" normalizeH="0" baseline="0" dirty="0">
              <a:effectLst/>
              <a:latin typeface="HG丸ｺﾞｼｯｸM-PRO" pitchFamily="50" charset="-128"/>
              <a:ea typeface="HG丸ｺﾞｼｯｸM-PRO" pitchFamily="50"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sng" strike="noStrike" cap="none" normalizeH="0" baseline="0" dirty="0">
                <a:effectLst/>
                <a:latin typeface="HG丸ｺﾞｼｯｸM-PRO" pitchFamily="50" charset="-128"/>
                <a:ea typeface="HG丸ｺﾞｼｯｸM-PRO" pitchFamily="50" charset="-128"/>
                <a:cs typeface="Times New Roman" pitchFamily="18" charset="0"/>
              </a:rPr>
              <a:t>地域がん診療連携拠点病院です。</a:t>
            </a:r>
          </a:p>
          <a:p>
            <a:pPr lvl="0" fontAlgn="base">
              <a:spcBef>
                <a:spcPct val="0"/>
              </a:spcBef>
              <a:spcAft>
                <a:spcPct val="0"/>
              </a:spcAft>
            </a:pPr>
            <a:endParaRPr kumimoji="1" lang="en-US" altLang="ja-JP" sz="800" b="0" i="0" u="none" strike="noStrike" cap="none" normalizeH="0" baseline="0" dirty="0">
              <a:ln>
                <a:noFill/>
              </a:ln>
              <a:effectLst/>
              <a:latin typeface="HG丸ｺﾞｼｯｸM-PRO" panose="020F0600000000000000" pitchFamily="50" charset="-128"/>
              <a:ea typeface="HG丸ｺﾞｼｯｸM-PRO" panose="020F0600000000000000" pitchFamily="50" charset="-128"/>
              <a:cs typeface="Times New Roman" pitchFamily="18" charset="0"/>
            </a:endParaRPr>
          </a:p>
          <a:p>
            <a:pPr lvl="0" fontAlgn="base">
              <a:spcBef>
                <a:spcPct val="0"/>
              </a:spcBef>
              <a:spcAft>
                <a:spcPct val="0"/>
              </a:spcAft>
            </a:pPr>
            <a:r>
              <a:rPr kumimoji="1" lang="ja-JP" sz="1100" b="0" i="0" u="none" strike="noStrike" cap="none" normalizeH="0" baseline="0" dirty="0">
                <a:ln>
                  <a:noFill/>
                </a:ln>
                <a:effectLst/>
                <a:latin typeface="HG丸ｺﾞｼｯｸM-PRO" panose="020F0600000000000000" pitchFamily="50" charset="-128"/>
                <a:ea typeface="HG丸ｺﾞｼｯｸM-PRO" panose="020F0600000000000000" pitchFamily="50" charset="-128"/>
                <a:cs typeface="Times New Roman" pitchFamily="18" charset="0"/>
              </a:rPr>
              <a:t>本研修会は</a:t>
            </a:r>
            <a:r>
              <a:rPr kumimoji="1" lang="ja-JP" altLang="en-US" sz="1100" b="0" i="0" u="none" strike="noStrike" cap="none" normalizeH="0" baseline="0" dirty="0">
                <a:ln>
                  <a:noFill/>
                </a:ln>
                <a:effectLst/>
                <a:latin typeface="HG丸ｺﾞｼｯｸM-PRO" panose="020F0600000000000000" pitchFamily="50" charset="-128"/>
                <a:ea typeface="HG丸ｺﾞｼｯｸM-PRO" panose="020F0600000000000000" pitchFamily="50" charset="-128"/>
                <a:cs typeface="Times New Roman" pitchFamily="18" charset="0"/>
              </a:rPr>
              <a:t>、</a:t>
            </a:r>
            <a:r>
              <a:rPr lang="ja-JP" altLang="en-US" sz="1100" dirty="0">
                <a:latin typeface="HG丸ｺﾞｼｯｸM-PRO" panose="020F0600000000000000" pitchFamily="50" charset="-128"/>
                <a:ea typeface="HG丸ｺﾞｼｯｸM-PRO" panose="020F0600000000000000" pitchFamily="50" charset="-128"/>
                <a:cs typeface="Times New Roman" pitchFamily="18" charset="0"/>
              </a:rPr>
              <a:t>日本緩和医療学会</a:t>
            </a:r>
            <a:r>
              <a:rPr lang="en-US" altLang="ja-JP" sz="1100" dirty="0">
                <a:latin typeface="HG丸ｺﾞｼｯｸM-PRO" panose="020F0600000000000000" pitchFamily="50" charset="-128"/>
                <a:ea typeface="HG丸ｺﾞｼｯｸM-PRO" panose="020F0600000000000000" pitchFamily="50" charset="-128"/>
                <a:cs typeface="Times New Roman" pitchFamily="18" charset="0"/>
              </a:rPr>
              <a:t>PEACE</a:t>
            </a:r>
            <a:r>
              <a:rPr lang="ja-JP" altLang="en-US" sz="1100" dirty="0">
                <a:latin typeface="HG丸ｺﾞｼｯｸM-PRO" panose="020F0600000000000000" pitchFamily="50" charset="-128"/>
                <a:ea typeface="HG丸ｺﾞｼｯｸM-PRO" panose="020F0600000000000000" pitchFamily="50" charset="-128"/>
                <a:cs typeface="Times New Roman" pitchFamily="18" charset="0"/>
              </a:rPr>
              <a:t>プロジェクトが作成した追加モジュールを使用した研修会ですが、</a:t>
            </a:r>
            <a:r>
              <a:rPr kumimoji="1" lang="ja-JP" altLang="en-US" sz="1100" b="0" i="0" u="none" strike="noStrike" cap="none" normalizeH="0" baseline="0" dirty="0">
                <a:ln>
                  <a:noFill/>
                </a:ln>
                <a:effectLst/>
                <a:latin typeface="HG丸ｺﾞｼｯｸM-PRO" panose="020F0600000000000000" pitchFamily="50" charset="-128"/>
                <a:ea typeface="HG丸ｺﾞｼｯｸM-PRO" panose="020F0600000000000000" pitchFamily="50" charset="-128"/>
                <a:cs typeface="Times New Roman" pitchFamily="18" charset="0"/>
              </a:rPr>
              <a:t>国が定める</a:t>
            </a:r>
            <a:r>
              <a:rPr kumimoji="1" lang="ja-JP" sz="1100" b="0" i="0" u="none" strike="noStrike" cap="none" normalizeH="0" baseline="0" dirty="0">
                <a:ln>
                  <a:noFill/>
                </a:ln>
                <a:effectLst/>
                <a:latin typeface="HG丸ｺﾞｼｯｸM-PRO" panose="020F0600000000000000" pitchFamily="50" charset="-128"/>
                <a:ea typeface="HG丸ｺﾞｼｯｸM-PRO" panose="020F0600000000000000" pitchFamily="50" charset="-128"/>
                <a:cs typeface="Times New Roman" pitchFamily="18" charset="0"/>
              </a:rPr>
              <a:t>「がん診療に携わる医師に対する緩和ケア研修会の開催指針」に基づく</a:t>
            </a:r>
            <a:r>
              <a:rPr lang="ja-JP" altLang="en-US" sz="1100" dirty="0">
                <a:latin typeface="HG丸ｺﾞｼｯｸM-PRO" panose="020F0600000000000000" pitchFamily="50" charset="-128"/>
                <a:ea typeface="HG丸ｺﾞｼｯｸM-PRO" panose="020F0600000000000000" pitchFamily="50" charset="-128"/>
                <a:cs typeface="Times New Roman" pitchFamily="18" charset="0"/>
              </a:rPr>
              <a:t>緩和ケア研修会とは異なり、</a:t>
            </a:r>
            <a:r>
              <a:rPr kumimoji="1" lang="ja-JP" sz="1100" b="1" i="0" u="sng" strike="noStrike" cap="none" normalizeH="0" baseline="0" dirty="0">
                <a:ln>
                  <a:noFill/>
                </a:ln>
                <a:effectLst/>
                <a:latin typeface="HG丸ｺﾞｼｯｸM-PRO" panose="020F0600000000000000" pitchFamily="50" charset="-128"/>
                <a:ea typeface="HG丸ｺﾞｼｯｸM-PRO" panose="020F0600000000000000" pitchFamily="50" charset="-128"/>
                <a:cs typeface="Times New Roman" pitchFamily="18" charset="0"/>
              </a:rPr>
              <a:t>厚生労働省</a:t>
            </a:r>
            <a:r>
              <a:rPr kumimoji="1" lang="ja-JP" altLang="en-US" sz="1100" b="1" i="0" u="sng" strike="noStrike" cap="none" normalizeH="0" baseline="0" dirty="0">
                <a:ln>
                  <a:noFill/>
                </a:ln>
                <a:effectLst/>
                <a:latin typeface="HG丸ｺﾞｼｯｸM-PRO" panose="020F0600000000000000" pitchFamily="50" charset="-128"/>
                <a:ea typeface="HG丸ｺﾞｼｯｸM-PRO" panose="020F0600000000000000" pitchFamily="50" charset="-128"/>
                <a:cs typeface="Times New Roman" pitchFamily="18" charset="0"/>
              </a:rPr>
              <a:t>発行の</a:t>
            </a:r>
            <a:r>
              <a:rPr kumimoji="1" lang="ja-JP" sz="1100" b="1" i="0" u="sng" strike="noStrike" cap="none" normalizeH="0" baseline="0" dirty="0">
                <a:ln>
                  <a:noFill/>
                </a:ln>
                <a:effectLst/>
                <a:latin typeface="HG丸ｺﾞｼｯｸM-PRO" panose="020F0600000000000000" pitchFamily="50" charset="-128"/>
                <a:ea typeface="HG丸ｺﾞｼｯｸM-PRO" panose="020F0600000000000000" pitchFamily="50" charset="-128"/>
                <a:cs typeface="Times New Roman" pitchFamily="18" charset="0"/>
              </a:rPr>
              <a:t>修了証書</a:t>
            </a:r>
            <a:r>
              <a:rPr kumimoji="1" lang="ja-JP" altLang="en-US" sz="1100" b="1" i="0" u="sng" strike="noStrike" cap="none" normalizeH="0" baseline="0" dirty="0">
                <a:ln>
                  <a:noFill/>
                </a:ln>
                <a:effectLst/>
                <a:latin typeface="HG丸ｺﾞｼｯｸM-PRO" panose="020F0600000000000000" pitchFamily="50" charset="-128"/>
                <a:ea typeface="HG丸ｺﾞｼｯｸM-PRO" panose="020F0600000000000000" pitchFamily="50" charset="-128"/>
                <a:cs typeface="Times New Roman" pitchFamily="18" charset="0"/>
              </a:rPr>
              <a:t>は</a:t>
            </a:r>
            <a:r>
              <a:rPr kumimoji="1" lang="ja-JP" sz="1100" b="1" i="0" u="sng" strike="noStrike" cap="none" normalizeH="0" baseline="0" dirty="0">
                <a:ln>
                  <a:noFill/>
                </a:ln>
                <a:effectLst/>
                <a:latin typeface="HG丸ｺﾞｼｯｸM-PRO" panose="020F0600000000000000" pitchFamily="50" charset="-128"/>
                <a:ea typeface="HG丸ｺﾞｼｯｸM-PRO" panose="020F0600000000000000" pitchFamily="50" charset="-128"/>
                <a:cs typeface="Times New Roman" pitchFamily="18" charset="0"/>
              </a:rPr>
              <a:t>発行され</a:t>
            </a:r>
            <a:r>
              <a:rPr kumimoji="1" lang="ja-JP" altLang="en-US" sz="1100" b="1" i="0" u="sng" strike="noStrike" cap="none" normalizeH="0" baseline="0" dirty="0">
                <a:ln>
                  <a:noFill/>
                </a:ln>
                <a:effectLst/>
                <a:latin typeface="HG丸ｺﾞｼｯｸM-PRO" panose="020F0600000000000000" pitchFamily="50" charset="-128"/>
                <a:ea typeface="HG丸ｺﾞｼｯｸM-PRO" panose="020F0600000000000000" pitchFamily="50" charset="-128"/>
                <a:cs typeface="Times New Roman" pitchFamily="18" charset="0"/>
              </a:rPr>
              <a:t>ません</a:t>
            </a:r>
            <a:r>
              <a:rPr lang="ja-JP" altLang="en-US" sz="1100" b="1" u="sng" dirty="0">
                <a:latin typeface="HG丸ｺﾞｼｯｸM-PRO" panose="020F0600000000000000" pitchFamily="50" charset="-128"/>
                <a:ea typeface="HG丸ｺﾞｼｯｸM-PRO" panose="020F0600000000000000" pitchFamily="50" charset="-128"/>
                <a:cs typeface="Times New Roman" pitchFamily="18" charset="0"/>
              </a:rPr>
              <a:t>。</a:t>
            </a:r>
            <a:endParaRPr kumimoji="1" lang="ja-JP" sz="2800" b="1" i="0" u="sng" strike="noStrike" cap="none" normalizeH="0" baseline="0" dirty="0">
              <a:ln>
                <a:noFill/>
              </a:ln>
              <a:effectLst/>
              <a:latin typeface="HG丸ｺﾞｼｯｸM-PRO" panose="020F0600000000000000" pitchFamily="50" charset="-128"/>
              <a:ea typeface="HG丸ｺﾞｼｯｸM-PRO" panose="020F0600000000000000" pitchFamily="50" charset="-128"/>
            </a:endParaRPr>
          </a:p>
        </p:txBody>
      </p:sp>
      <p:sp>
        <p:nvSpPr>
          <p:cNvPr id="2" name="テキスト ボックス 1"/>
          <p:cNvSpPr txBox="1"/>
          <p:nvPr/>
        </p:nvSpPr>
        <p:spPr>
          <a:xfrm>
            <a:off x="385286" y="2596321"/>
            <a:ext cx="6146312" cy="5672066"/>
          </a:xfrm>
          <a:prstGeom prst="rect">
            <a:avLst/>
          </a:prstGeom>
          <a:noFill/>
        </p:spPr>
        <p:txBody>
          <a:bodyPr wrap="square" rtlCol="0">
            <a:spAutoFit/>
          </a:bodyPr>
          <a:lstStyle/>
          <a:p>
            <a:pPr fontAlgn="base">
              <a:spcBef>
                <a:spcPct val="0"/>
              </a:spcBef>
              <a:spcAft>
                <a:spcPct val="0"/>
              </a:spcAft>
            </a:pPr>
            <a:r>
              <a:rPr lang="ja-JP" altLang="en-US" sz="1100" dirty="0">
                <a:ln w="12700">
                  <a:noFill/>
                  <a:prstDash val="solid"/>
                </a:ln>
                <a:solidFill>
                  <a:schemeClr val="tx2">
                    <a:lumMod val="50000"/>
                  </a:schemeClr>
                </a:solidFill>
                <a:latin typeface="HG丸ｺﾞｼｯｸM-PRO" pitchFamily="50" charset="-128"/>
                <a:ea typeface="HG丸ｺﾞｼｯｸM-PRO" pitchFamily="50" charset="-128"/>
              </a:rPr>
              <a:t>国が定める「がん診療に携わる医師に対する緩和ケア研修会の開催指針」に基づく緩和ケア研修会で疼痛マネジメントや緩和ケアの基本を学んだ方を対象に、特に</a:t>
            </a:r>
            <a:r>
              <a:rPr lang="en-US" altLang="ja-JP" sz="1100" dirty="0">
                <a:ln w="12700">
                  <a:noFill/>
                  <a:prstDash val="solid"/>
                </a:ln>
                <a:solidFill>
                  <a:schemeClr val="tx2">
                    <a:lumMod val="50000"/>
                  </a:schemeClr>
                </a:solidFill>
                <a:latin typeface="HG丸ｺﾞｼｯｸM-PRO" pitchFamily="50" charset="-128"/>
                <a:ea typeface="HG丸ｺﾞｼｯｸM-PRO" pitchFamily="50" charset="-128"/>
              </a:rPr>
              <a:t>End-of-Life Care</a:t>
            </a:r>
            <a:r>
              <a:rPr lang="ja-JP" altLang="en-US" sz="1100" dirty="0">
                <a:ln w="12700">
                  <a:noFill/>
                  <a:prstDash val="solid"/>
                </a:ln>
                <a:solidFill>
                  <a:schemeClr val="tx2">
                    <a:lumMod val="50000"/>
                  </a:schemeClr>
                </a:solidFill>
                <a:latin typeface="HG丸ｺﾞｼｯｸM-PRO" pitchFamily="50" charset="-128"/>
                <a:ea typeface="HG丸ｺﾞｼｯｸM-PRO" pitchFamily="50" charset="-128"/>
              </a:rPr>
              <a:t>について緩和ケアの現場で実際に困っていることを話し合い、解決していく方法を学びます。</a:t>
            </a:r>
            <a:endParaRPr lang="en-US" altLang="ja-JP" sz="1100" dirty="0">
              <a:ln w="12700">
                <a:noFill/>
                <a:prstDash val="solid"/>
              </a:ln>
              <a:solidFill>
                <a:schemeClr val="tx2">
                  <a:lumMod val="50000"/>
                </a:schemeClr>
              </a:solidFill>
              <a:latin typeface="HG丸ｺﾞｼｯｸM-PRO" pitchFamily="50" charset="-128"/>
              <a:ea typeface="HG丸ｺﾞｼｯｸM-PRO" pitchFamily="50" charset="-128"/>
            </a:endParaRPr>
          </a:p>
          <a:p>
            <a:pPr fontAlgn="base">
              <a:spcBef>
                <a:spcPct val="0"/>
              </a:spcBef>
              <a:spcAft>
                <a:spcPct val="0"/>
              </a:spcAft>
            </a:pPr>
            <a:endParaRPr lang="en-US" altLang="ja-JP" sz="1100" b="1" dirty="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HG丸ｺﾞｼｯｸM-PRO" pitchFamily="50" charset="-128"/>
              <a:ea typeface="HG丸ｺﾞｼｯｸM-PRO" pitchFamily="50" charset="-128"/>
            </a:endParaRPr>
          </a:p>
          <a:p>
            <a:pPr fontAlgn="base">
              <a:spcBef>
                <a:spcPts val="600"/>
              </a:spcBef>
              <a:spcAft>
                <a:spcPct val="0"/>
              </a:spcAft>
            </a:pPr>
            <a:r>
              <a:rPr lang="ja-JP" altLang="en-US" sz="1450" b="1" dirty="0">
                <a:latin typeface="HG丸ｺﾞｼｯｸM-PRO" pitchFamily="50" charset="-128"/>
                <a:ea typeface="HG丸ｺﾞｼｯｸM-PRO" pitchFamily="50" charset="-128"/>
              </a:rPr>
              <a:t>日　　時 ： 令和７年３月</a:t>
            </a:r>
            <a:r>
              <a:rPr lang="en-US" altLang="ja-JP" sz="1450" b="1" dirty="0">
                <a:latin typeface="HG丸ｺﾞｼｯｸM-PRO" pitchFamily="50" charset="-128"/>
                <a:ea typeface="HG丸ｺﾞｼｯｸM-PRO" pitchFamily="50" charset="-128"/>
              </a:rPr>
              <a:t>16</a:t>
            </a:r>
            <a:r>
              <a:rPr lang="ja-JP" altLang="en-US" sz="1450" b="1" dirty="0">
                <a:latin typeface="HG丸ｺﾞｼｯｸM-PRO" pitchFamily="50" charset="-128"/>
                <a:ea typeface="HG丸ｺﾞｼｯｸM-PRO" pitchFamily="50" charset="-128"/>
              </a:rPr>
              <a:t>日（日）８</a:t>
            </a:r>
            <a:r>
              <a:rPr lang="en-US" altLang="ja-JP" sz="1450" b="1" dirty="0">
                <a:latin typeface="HG丸ｺﾞｼｯｸM-PRO" pitchFamily="50" charset="-128"/>
                <a:ea typeface="HG丸ｺﾞｼｯｸM-PRO" pitchFamily="50" charset="-128"/>
              </a:rPr>
              <a:t>:30</a:t>
            </a:r>
            <a:r>
              <a:rPr lang="ja-JP" altLang="en-US" sz="1450" b="1" dirty="0">
                <a:latin typeface="HG丸ｺﾞｼｯｸM-PRO" pitchFamily="50" charset="-128"/>
                <a:ea typeface="HG丸ｺﾞｼｯｸM-PRO" pitchFamily="50" charset="-128"/>
              </a:rPr>
              <a:t>～</a:t>
            </a:r>
            <a:r>
              <a:rPr lang="en-US" altLang="ja-JP" sz="1450" b="1" dirty="0">
                <a:latin typeface="HG丸ｺﾞｼｯｸM-PRO" pitchFamily="50" charset="-128"/>
                <a:ea typeface="HG丸ｺﾞｼｯｸM-PRO" pitchFamily="50" charset="-128"/>
              </a:rPr>
              <a:t>17:</a:t>
            </a:r>
            <a:r>
              <a:rPr lang="ja-JP" altLang="en-US" sz="1450" b="1" dirty="0">
                <a:latin typeface="HG丸ｺﾞｼｯｸM-PRO" pitchFamily="50" charset="-128"/>
                <a:ea typeface="HG丸ｺﾞｼｯｸM-PRO" pitchFamily="50" charset="-128"/>
              </a:rPr>
              <a:t>０</a:t>
            </a:r>
            <a:r>
              <a:rPr lang="en-US" altLang="ja-JP" sz="1450" b="1" dirty="0">
                <a:latin typeface="HG丸ｺﾞｼｯｸM-PRO" pitchFamily="50" charset="-128"/>
                <a:ea typeface="HG丸ｺﾞｼｯｸM-PRO" pitchFamily="50" charset="-128"/>
              </a:rPr>
              <a:t>0 </a:t>
            </a:r>
            <a:r>
              <a:rPr lang="ja-JP" altLang="en-US" sz="1450" b="1" dirty="0">
                <a:latin typeface="HG丸ｺﾞｼｯｸM-PRO" pitchFamily="50" charset="-128"/>
                <a:ea typeface="HG丸ｺﾞｼｯｸM-PRO" pitchFamily="50" charset="-128"/>
              </a:rPr>
              <a:t>（</a:t>
            </a:r>
            <a:r>
              <a:rPr lang="en-US" altLang="ja-JP" sz="1450" b="1" dirty="0">
                <a:latin typeface="HG丸ｺﾞｼｯｸM-PRO" pitchFamily="50" charset="-128"/>
                <a:ea typeface="HG丸ｺﾞｼｯｸM-PRO" pitchFamily="50" charset="-128"/>
              </a:rPr>
              <a:t>8:00</a:t>
            </a:r>
            <a:r>
              <a:rPr lang="ja-JP" altLang="en-US" sz="1450" b="1" dirty="0">
                <a:latin typeface="HG丸ｺﾞｼｯｸM-PRO" pitchFamily="50" charset="-128"/>
                <a:ea typeface="HG丸ｺﾞｼｯｸM-PRO" pitchFamily="50" charset="-128"/>
              </a:rPr>
              <a:t>～受付）</a:t>
            </a:r>
            <a:endParaRPr lang="en-US" altLang="ja-JP" sz="1450" b="1" dirty="0">
              <a:latin typeface="HG丸ｺﾞｼｯｸM-PRO" pitchFamily="50" charset="-128"/>
              <a:ea typeface="HG丸ｺﾞｼｯｸM-PRO" pitchFamily="50" charset="-128"/>
            </a:endParaRPr>
          </a:p>
          <a:p>
            <a:pPr lvl="0" fontAlgn="base">
              <a:spcBef>
                <a:spcPts val="600"/>
              </a:spcBef>
              <a:spcAft>
                <a:spcPct val="0"/>
              </a:spcAft>
            </a:pPr>
            <a:r>
              <a:rPr lang="ja-JP" altLang="en-US" sz="1450" b="1" dirty="0">
                <a:latin typeface="HG丸ｺﾞｼｯｸM-PRO" pitchFamily="50" charset="-128"/>
                <a:ea typeface="HG丸ｺﾞｼｯｸM-PRO" pitchFamily="50" charset="-128"/>
              </a:rPr>
              <a:t>会　　場 ： 静岡市立静岡病院　西館</a:t>
            </a:r>
            <a:r>
              <a:rPr lang="en-US" altLang="ja-JP" sz="1450" b="1" dirty="0">
                <a:latin typeface="HG丸ｺﾞｼｯｸM-PRO" pitchFamily="50" charset="-128"/>
                <a:ea typeface="HG丸ｺﾞｼｯｸM-PRO" pitchFamily="50" charset="-128"/>
              </a:rPr>
              <a:t>12</a:t>
            </a:r>
            <a:r>
              <a:rPr lang="ja-JP" altLang="en-US" sz="1450" b="1" dirty="0">
                <a:latin typeface="HG丸ｺﾞｼｯｸM-PRO" pitchFamily="50" charset="-128"/>
                <a:ea typeface="HG丸ｺﾞｼｯｸM-PRO" pitchFamily="50" charset="-128"/>
              </a:rPr>
              <a:t>階講堂</a:t>
            </a:r>
            <a:endParaRPr lang="en-US" altLang="ja-JP" sz="1450" b="1" dirty="0">
              <a:latin typeface="HG丸ｺﾞｼｯｸM-PRO" pitchFamily="50" charset="-128"/>
              <a:ea typeface="HG丸ｺﾞｼｯｸM-PRO" pitchFamily="50" charset="-128"/>
            </a:endParaRPr>
          </a:p>
          <a:p>
            <a:pPr lvl="0" fontAlgn="base">
              <a:spcBef>
                <a:spcPts val="600"/>
              </a:spcBef>
              <a:spcAft>
                <a:spcPct val="0"/>
              </a:spcAft>
            </a:pPr>
            <a:r>
              <a:rPr lang="ja-JP" altLang="en-US" sz="1450" b="1" dirty="0">
                <a:latin typeface="HG丸ｺﾞｼｯｸM-PRO" pitchFamily="50" charset="-128"/>
                <a:ea typeface="HG丸ｺﾞｼｯｸM-PRO" pitchFamily="50" charset="-128"/>
              </a:rPr>
              <a:t>募集人員 ： 原則として</a:t>
            </a:r>
            <a:r>
              <a:rPr lang="ja-JP" altLang="en-US" sz="1450" b="1" spc="-150" dirty="0">
                <a:latin typeface="HG丸ｺﾞｼｯｸM-PRO" pitchFamily="50" charset="-128"/>
                <a:ea typeface="HG丸ｺﾞｼｯｸM-PRO" pitchFamily="50" charset="-128"/>
              </a:rPr>
              <a:t>緩和ケア研修会を修了している方</a:t>
            </a:r>
            <a:endParaRPr lang="en-US" altLang="ja-JP" sz="1450" b="1" spc="-150" dirty="0">
              <a:latin typeface="HG丸ｺﾞｼｯｸM-PRO" pitchFamily="50" charset="-128"/>
              <a:ea typeface="HG丸ｺﾞｼｯｸM-PRO" pitchFamily="50" charset="-128"/>
            </a:endParaRPr>
          </a:p>
          <a:p>
            <a:pPr lvl="0" fontAlgn="base">
              <a:spcBef>
                <a:spcPts val="600"/>
              </a:spcBef>
              <a:spcAft>
                <a:spcPct val="0"/>
              </a:spcAft>
            </a:pPr>
            <a:r>
              <a:rPr lang="en-US" altLang="ja-JP" sz="1450" b="1" dirty="0">
                <a:latin typeface="HG丸ｺﾞｼｯｸM-PRO" pitchFamily="50" charset="-128"/>
                <a:ea typeface="HG丸ｺﾞｼｯｸM-PRO" pitchFamily="50" charset="-128"/>
              </a:rPr>
              <a:t>                 </a:t>
            </a:r>
            <a:r>
              <a:rPr lang="ja-JP" altLang="en-US" sz="1450" b="1" dirty="0">
                <a:latin typeface="HG丸ｺﾞｼｯｸM-PRO" pitchFamily="50" charset="-128"/>
                <a:ea typeface="HG丸ｺﾞｼｯｸM-PRO" pitchFamily="50" charset="-128"/>
              </a:rPr>
              <a:t>医師・看護師・コメディカル等職種を問わず３０名程度</a:t>
            </a:r>
            <a:endParaRPr lang="en-US" altLang="ja-JP" sz="1450" b="1" dirty="0">
              <a:latin typeface="HG丸ｺﾞｼｯｸM-PRO" pitchFamily="50" charset="-128"/>
              <a:ea typeface="HG丸ｺﾞｼｯｸM-PRO" pitchFamily="50" charset="-128"/>
            </a:endParaRPr>
          </a:p>
          <a:p>
            <a:pPr lvl="0" fontAlgn="base">
              <a:spcBef>
                <a:spcPts val="600"/>
              </a:spcBef>
              <a:spcAft>
                <a:spcPct val="0"/>
              </a:spcAft>
            </a:pPr>
            <a:r>
              <a:rPr lang="ja-JP" altLang="en-US" sz="1450" b="1" dirty="0">
                <a:latin typeface="HG丸ｺﾞｼｯｸM-PRO" pitchFamily="50" charset="-128"/>
                <a:ea typeface="HG丸ｺﾞｼｯｸM-PRO" pitchFamily="50" charset="-128"/>
              </a:rPr>
              <a:t>参加費用 ： 無料</a:t>
            </a:r>
            <a:endParaRPr lang="en-US" altLang="ja-JP" sz="1450" b="1" dirty="0">
              <a:latin typeface="HG丸ｺﾞｼｯｸM-PRO" pitchFamily="50" charset="-128"/>
              <a:ea typeface="HG丸ｺﾞｼｯｸM-PRO" pitchFamily="50" charset="-128"/>
            </a:endParaRPr>
          </a:p>
          <a:p>
            <a:pPr fontAlgn="ctr">
              <a:spcBef>
                <a:spcPts val="600"/>
              </a:spcBef>
            </a:pPr>
            <a:r>
              <a:rPr lang="ja-JP" altLang="en-US" sz="1450" b="1" dirty="0">
                <a:latin typeface="HG丸ｺﾞｼｯｸM-PRO" pitchFamily="50" charset="-128"/>
                <a:ea typeface="HG丸ｺﾞｼｯｸM-PRO" pitchFamily="50" charset="-128"/>
              </a:rPr>
              <a:t>研修内容 ： アドバンス・ケア・プランニング・看取りのケア</a:t>
            </a:r>
            <a:endParaRPr lang="en-US" altLang="ja-JP" sz="1450" b="1" dirty="0">
              <a:latin typeface="HG丸ｺﾞｼｯｸM-PRO" pitchFamily="50" charset="-128"/>
              <a:ea typeface="HG丸ｺﾞｼｯｸM-PRO" pitchFamily="50" charset="-128"/>
            </a:endParaRPr>
          </a:p>
          <a:p>
            <a:pPr fontAlgn="ctr">
              <a:defRPr/>
            </a:pPr>
            <a:r>
              <a:rPr lang="ja-JP" altLang="en-US" sz="1450" b="1" dirty="0">
                <a:latin typeface="HG丸ｺﾞｼｯｸM-PRO" pitchFamily="50" charset="-128"/>
                <a:ea typeface="HG丸ｺﾞｼｯｸM-PRO" pitchFamily="50" charset="-128"/>
              </a:rPr>
              <a:t>　　　　　  苦痛緩和のための鎮静等について</a:t>
            </a:r>
            <a:endParaRPr lang="en-US" altLang="ja-JP" sz="1450" b="1" dirty="0">
              <a:latin typeface="HG丸ｺﾞｼｯｸM-PRO" pitchFamily="50" charset="-128"/>
              <a:ea typeface="HG丸ｺﾞｼｯｸM-PRO" pitchFamily="50" charset="-128"/>
            </a:endParaRPr>
          </a:p>
          <a:p>
            <a:pPr fontAlgn="ctr">
              <a:defRPr/>
            </a:pPr>
            <a:endParaRPr lang="en-US" altLang="ja-JP" sz="1450" b="1" dirty="0">
              <a:latin typeface="HG丸ｺﾞｼｯｸM-PRO" pitchFamily="50" charset="-128"/>
              <a:ea typeface="HG丸ｺﾞｼｯｸM-PRO" pitchFamily="50" charset="-128"/>
            </a:endParaRPr>
          </a:p>
          <a:p>
            <a:pPr fontAlgn="ctr">
              <a:defRPr/>
            </a:pPr>
            <a:r>
              <a:rPr lang="ja-JP" altLang="en-US" sz="1450" b="1" dirty="0">
                <a:latin typeface="HG丸ｺﾞｼｯｸM-PRO" pitchFamily="50" charset="-128"/>
                <a:ea typeface="HG丸ｺﾞｼｯｸM-PRO" pitchFamily="50" charset="-128"/>
              </a:rPr>
              <a:t>　</a:t>
            </a:r>
            <a:r>
              <a:rPr lang="en-US" altLang="ja-JP" sz="1450" b="1" dirty="0">
                <a:latin typeface="HG丸ｺﾞｼｯｸM-PRO" pitchFamily="50" charset="-128"/>
                <a:ea typeface="HG丸ｺﾞｼｯｸM-PRO" pitchFamily="50" charset="-128"/>
              </a:rPr>
              <a:t>※</a:t>
            </a:r>
            <a:r>
              <a:rPr lang="ja-JP" altLang="en-US" sz="1450" b="1" dirty="0">
                <a:latin typeface="HG丸ｺﾞｼｯｸM-PRO" pitchFamily="50" charset="-128"/>
                <a:ea typeface="HG丸ｺﾞｼｯｸM-PRO" pitchFamily="50" charset="-128"/>
              </a:rPr>
              <a:t>東京科学大学教授 人類学者 磯野真穂氏による特別講演あり</a:t>
            </a:r>
            <a:endParaRPr lang="en-US" altLang="ja-JP" sz="1450" b="1" dirty="0">
              <a:latin typeface="HG丸ｺﾞｼｯｸM-PRO" pitchFamily="50" charset="-128"/>
              <a:ea typeface="HG丸ｺﾞｼｯｸM-PRO" pitchFamily="50" charset="-128"/>
            </a:endParaRPr>
          </a:p>
          <a:p>
            <a:pPr fontAlgn="ctr">
              <a:defRPr/>
            </a:pPr>
            <a:r>
              <a:rPr lang="ja-JP" altLang="en-US" sz="1050" b="1" dirty="0">
                <a:latin typeface="HG丸ｺﾞｼｯｸM-PRO" pitchFamily="50" charset="-128"/>
                <a:ea typeface="HG丸ｺﾞｼｯｸM-PRO" pitchFamily="50" charset="-128"/>
              </a:rPr>
              <a:t>～死に近づく友人を前に医療人類学者が考えたこと</a:t>
            </a:r>
            <a:r>
              <a:rPr lang="en-US" altLang="ja-JP" sz="1050" b="1" dirty="0">
                <a:latin typeface="HG丸ｺﾞｼｯｸM-PRO" pitchFamily="50" charset="-128"/>
                <a:ea typeface="HG丸ｺﾞｼｯｸM-PRO" pitchFamily="50" charset="-128"/>
              </a:rPr>
              <a:t>-</a:t>
            </a:r>
            <a:r>
              <a:rPr lang="ja-JP" altLang="en-US" sz="1050" b="1" dirty="0">
                <a:latin typeface="HG丸ｺﾞｼｯｸM-PRO" pitchFamily="50" charset="-128"/>
                <a:ea typeface="HG丸ｺﾞｼｯｸM-PRO" pitchFamily="50" charset="-128"/>
              </a:rPr>
              <a:t>「急に具合が悪くなる」（晶文社）を通じて～</a:t>
            </a:r>
            <a:endParaRPr lang="en-US" altLang="ja-JP" sz="1050" b="1" dirty="0">
              <a:latin typeface="HG丸ｺﾞｼｯｸM-PRO" pitchFamily="50" charset="-128"/>
              <a:ea typeface="HG丸ｺﾞｼｯｸM-PRO" pitchFamily="50" charset="-128"/>
            </a:endParaRPr>
          </a:p>
          <a:p>
            <a:pPr fontAlgn="ctr">
              <a:lnSpc>
                <a:spcPts val="800"/>
              </a:lnSpc>
              <a:defRPr/>
            </a:pPr>
            <a:endParaRPr lang="en-US" altLang="ja-JP" sz="1450" b="1" dirty="0">
              <a:latin typeface="HG丸ｺﾞｼｯｸM-PRO" pitchFamily="50" charset="-128"/>
              <a:ea typeface="HG丸ｺﾞｼｯｸM-PRO" pitchFamily="50" charset="-128"/>
            </a:endParaRPr>
          </a:p>
          <a:p>
            <a:pPr fontAlgn="ctr">
              <a:lnSpc>
                <a:spcPts val="800"/>
              </a:lnSpc>
              <a:defRPr/>
            </a:pPr>
            <a:endParaRPr lang="en-US" altLang="ja-JP" sz="1450" b="1" dirty="0">
              <a:latin typeface="HG丸ｺﾞｼｯｸM-PRO" pitchFamily="50" charset="-128"/>
              <a:ea typeface="HG丸ｺﾞｼｯｸM-PRO" pitchFamily="50" charset="-128"/>
            </a:endParaRPr>
          </a:p>
          <a:p>
            <a:pPr fontAlgn="ctr">
              <a:lnSpc>
                <a:spcPts val="800"/>
              </a:lnSpc>
              <a:defRPr/>
            </a:pPr>
            <a:r>
              <a:rPr lang="ja-JP" altLang="en-US" sz="1450" b="1" dirty="0">
                <a:latin typeface="HG丸ｺﾞｼｯｸM-PRO" pitchFamily="50" charset="-128"/>
                <a:ea typeface="HG丸ｺﾞｼｯｸM-PRO" pitchFamily="50" charset="-128"/>
              </a:rPr>
              <a:t>（講演は</a:t>
            </a:r>
            <a:r>
              <a:rPr lang="en-US" altLang="ja-JP" sz="1450" b="1" dirty="0">
                <a:latin typeface="HG丸ｺﾞｼｯｸM-PRO" pitchFamily="50" charset="-128"/>
                <a:ea typeface="HG丸ｺﾞｼｯｸM-PRO" pitchFamily="50" charset="-128"/>
              </a:rPr>
              <a:t>10</a:t>
            </a:r>
            <a:r>
              <a:rPr lang="ja-JP" altLang="en-US" sz="1450" b="1" dirty="0">
                <a:latin typeface="HG丸ｺﾞｼｯｸM-PRO" pitchFamily="50" charset="-128"/>
                <a:ea typeface="HG丸ｺﾞｼｯｸM-PRO" pitchFamily="50" charset="-128"/>
              </a:rPr>
              <a:t>：</a:t>
            </a:r>
            <a:r>
              <a:rPr lang="en-US" altLang="ja-JP" sz="1450" b="1" dirty="0">
                <a:latin typeface="HG丸ｺﾞｼｯｸM-PRO" pitchFamily="50" charset="-128"/>
                <a:ea typeface="HG丸ｺﾞｼｯｸM-PRO" pitchFamily="50" charset="-128"/>
              </a:rPr>
              <a:t>00</a:t>
            </a:r>
            <a:r>
              <a:rPr lang="ja-JP" altLang="en-US" sz="1450" b="1" dirty="0">
                <a:latin typeface="HG丸ｺﾞｼｯｸM-PRO" pitchFamily="50" charset="-128"/>
                <a:ea typeface="HG丸ｺﾞｼｯｸM-PRO" pitchFamily="50" charset="-128"/>
              </a:rPr>
              <a:t>～</a:t>
            </a:r>
            <a:r>
              <a:rPr lang="en-US" altLang="ja-JP" sz="1450" b="1" dirty="0">
                <a:latin typeface="HG丸ｺﾞｼｯｸM-PRO" pitchFamily="50" charset="-128"/>
                <a:ea typeface="HG丸ｺﾞｼｯｸM-PRO" pitchFamily="50" charset="-128"/>
              </a:rPr>
              <a:t>11</a:t>
            </a:r>
            <a:r>
              <a:rPr lang="ja-JP" altLang="en-US" sz="1450" b="1" dirty="0">
                <a:latin typeface="HG丸ｺﾞｼｯｸM-PRO" pitchFamily="50" charset="-128"/>
                <a:ea typeface="HG丸ｺﾞｼｯｸM-PRO" pitchFamily="50" charset="-128"/>
              </a:rPr>
              <a:t>：</a:t>
            </a:r>
            <a:r>
              <a:rPr lang="en-US" altLang="ja-JP" sz="1450" b="1" dirty="0">
                <a:latin typeface="HG丸ｺﾞｼｯｸM-PRO" pitchFamily="50" charset="-128"/>
                <a:ea typeface="HG丸ｺﾞｼｯｸM-PRO" pitchFamily="50" charset="-128"/>
              </a:rPr>
              <a:t>10</a:t>
            </a:r>
            <a:r>
              <a:rPr lang="ja-JP" altLang="en-US" sz="1450" b="1" dirty="0">
                <a:latin typeface="HG丸ｺﾞｼｯｸM-PRO" pitchFamily="50" charset="-128"/>
                <a:ea typeface="HG丸ｺﾞｼｯｸM-PRO" pitchFamily="50" charset="-128"/>
              </a:rPr>
              <a:t>です。講演のみの聴講も可能ですので、ご</a:t>
            </a:r>
            <a:endParaRPr lang="en-US" altLang="ja-JP" sz="1450" b="1" dirty="0">
              <a:latin typeface="HG丸ｺﾞｼｯｸM-PRO" pitchFamily="50" charset="-128"/>
              <a:ea typeface="HG丸ｺﾞｼｯｸM-PRO" pitchFamily="50" charset="-128"/>
            </a:endParaRPr>
          </a:p>
          <a:p>
            <a:pPr fontAlgn="ctr">
              <a:lnSpc>
                <a:spcPts val="800"/>
              </a:lnSpc>
              <a:defRPr/>
            </a:pPr>
            <a:endParaRPr lang="en-US" altLang="ja-JP" sz="1450" b="1" dirty="0">
              <a:latin typeface="HG丸ｺﾞｼｯｸM-PRO" pitchFamily="50" charset="-128"/>
              <a:ea typeface="HG丸ｺﾞｼｯｸM-PRO" pitchFamily="50" charset="-128"/>
            </a:endParaRPr>
          </a:p>
          <a:p>
            <a:pPr fontAlgn="ctr">
              <a:lnSpc>
                <a:spcPts val="800"/>
              </a:lnSpc>
              <a:defRPr/>
            </a:pPr>
            <a:r>
              <a:rPr lang="en-US" altLang="ja-JP" sz="1450" b="1" dirty="0">
                <a:latin typeface="HG丸ｺﾞｼｯｸM-PRO" pitchFamily="50" charset="-128"/>
                <a:ea typeface="HG丸ｺﾞｼｯｸM-PRO" pitchFamily="50" charset="-128"/>
              </a:rPr>
              <a:t>  </a:t>
            </a:r>
            <a:r>
              <a:rPr lang="ja-JP" altLang="en-US" sz="1450" b="1" dirty="0">
                <a:latin typeface="HG丸ｺﾞｼｯｸM-PRO" pitchFamily="50" charset="-128"/>
                <a:ea typeface="HG丸ｺﾞｼｯｸM-PRO" pitchFamily="50" charset="-128"/>
              </a:rPr>
              <a:t>希望の方は別紙申込書をご提出ください。）</a:t>
            </a:r>
            <a:endParaRPr lang="en-US" altLang="ja-JP" sz="1450" b="1" dirty="0">
              <a:latin typeface="HG丸ｺﾞｼｯｸM-PRO" pitchFamily="50" charset="-128"/>
              <a:ea typeface="HG丸ｺﾞｼｯｸM-PRO" pitchFamily="50" charset="-128"/>
            </a:endParaRPr>
          </a:p>
          <a:p>
            <a:pPr fontAlgn="ctr">
              <a:defRPr/>
            </a:pPr>
            <a:endParaRPr lang="en-US" altLang="ja-JP" sz="1450" b="1" dirty="0">
              <a:latin typeface="HG丸ｺﾞｼｯｸM-PRO" pitchFamily="50" charset="-128"/>
              <a:ea typeface="HG丸ｺﾞｼｯｸM-PRO" pitchFamily="50" charset="-128"/>
            </a:endParaRPr>
          </a:p>
          <a:p>
            <a:pPr lvl="0" fontAlgn="base">
              <a:lnSpc>
                <a:spcPct val="250000"/>
              </a:lnSpc>
              <a:spcBef>
                <a:spcPts val="600"/>
              </a:spcBef>
              <a:spcAft>
                <a:spcPct val="0"/>
              </a:spcAft>
            </a:pPr>
            <a:r>
              <a:rPr lang="ja-JP" altLang="en-US" sz="1450" b="1" dirty="0">
                <a:latin typeface="HG丸ｺﾞｼｯｸM-PRO" pitchFamily="50" charset="-128"/>
                <a:ea typeface="HG丸ｺﾞｼｯｸM-PRO" pitchFamily="50" charset="-128"/>
              </a:rPr>
              <a:t>申込方法 ： 参加申込書に必要事項をご記入の上、ファックスにて</a:t>
            </a:r>
            <a:endParaRPr lang="en-US" altLang="ja-JP" sz="1450" b="1" dirty="0">
              <a:latin typeface="HG丸ｺﾞｼｯｸM-PRO" pitchFamily="50" charset="-128"/>
              <a:ea typeface="HG丸ｺﾞｼｯｸM-PRO" pitchFamily="50" charset="-128"/>
            </a:endParaRPr>
          </a:p>
          <a:p>
            <a:pPr lvl="0" fontAlgn="base">
              <a:lnSpc>
                <a:spcPts val="100"/>
              </a:lnSpc>
              <a:spcBef>
                <a:spcPts val="600"/>
              </a:spcBef>
              <a:spcAft>
                <a:spcPct val="0"/>
              </a:spcAft>
            </a:pPr>
            <a:r>
              <a:rPr lang="ja-JP" altLang="en-US" sz="1450" b="1" dirty="0">
                <a:latin typeface="HG丸ｺﾞｼｯｸM-PRO" pitchFamily="50" charset="-128"/>
                <a:ea typeface="HG丸ｺﾞｼｯｸM-PRO" pitchFamily="50" charset="-128"/>
              </a:rPr>
              <a:t>　　　　　  ご提出ください。</a:t>
            </a:r>
            <a:endParaRPr lang="en-US" altLang="ja-JP" sz="1450" b="1" dirty="0">
              <a:latin typeface="HG丸ｺﾞｼｯｸM-PRO" pitchFamily="50" charset="-128"/>
              <a:ea typeface="HG丸ｺﾞｼｯｸM-PRO" pitchFamily="50" charset="-128"/>
            </a:endParaRPr>
          </a:p>
          <a:p>
            <a:pPr lvl="0" fontAlgn="base">
              <a:spcBef>
                <a:spcPts val="600"/>
              </a:spcBef>
              <a:spcAft>
                <a:spcPct val="0"/>
              </a:spcAft>
            </a:pPr>
            <a:r>
              <a:rPr lang="ja-JP" altLang="en-US" sz="1450" b="1" dirty="0">
                <a:latin typeface="HG丸ｺﾞｼｯｸM-PRO" pitchFamily="50" charset="-128"/>
                <a:ea typeface="HG丸ｺﾞｼｯｸM-PRO" pitchFamily="50" charset="-128"/>
              </a:rPr>
              <a:t>　　　　　　</a:t>
            </a:r>
            <a:r>
              <a:rPr lang="en-US" altLang="ja-JP" sz="1450" b="1" dirty="0">
                <a:latin typeface="HG丸ｺﾞｼｯｸM-PRO"/>
                <a:ea typeface="HG丸ｺﾞｼｯｸM-PRO"/>
              </a:rPr>
              <a:t>FAX  054-253-3155</a:t>
            </a:r>
            <a:r>
              <a:rPr lang="ja-JP" altLang="en-US" sz="1450" b="1" dirty="0">
                <a:latin typeface="HG丸ｺﾞｼｯｸM-PRO"/>
                <a:ea typeface="HG丸ｺﾞｼｯｸM-PRO"/>
              </a:rPr>
              <a:t>（直通）</a:t>
            </a:r>
            <a:r>
              <a:rPr lang="ja-JP" altLang="en-US" sz="1450" b="1" dirty="0">
                <a:latin typeface="HG丸ｺﾞｼｯｸM-PRO" pitchFamily="50" charset="-128"/>
                <a:ea typeface="HG丸ｺﾞｼｯｸM-PRO" pitchFamily="50" charset="-128"/>
              </a:rPr>
              <a:t>　　</a:t>
            </a:r>
            <a:endParaRPr lang="en-US" altLang="ja-JP" sz="1450" b="1" dirty="0">
              <a:latin typeface="HG丸ｺﾞｼｯｸM-PRO" pitchFamily="50" charset="-128"/>
              <a:ea typeface="HG丸ｺﾞｼｯｸM-PRO" pitchFamily="50" charset="-128"/>
            </a:endParaRPr>
          </a:p>
          <a:p>
            <a:pPr lvl="0" fontAlgn="base">
              <a:spcBef>
                <a:spcPts val="600"/>
              </a:spcBef>
              <a:spcAft>
                <a:spcPct val="0"/>
              </a:spcAft>
            </a:pPr>
            <a:r>
              <a:rPr lang="ja-JP" altLang="en-US" sz="1450" b="1" dirty="0">
                <a:latin typeface="HG丸ｺﾞｼｯｸM-PRO" pitchFamily="50" charset="-128"/>
                <a:ea typeface="HG丸ｺﾞｼｯｸM-PRO" pitchFamily="50" charset="-128"/>
              </a:rPr>
              <a:t>連  絡  先：  </a:t>
            </a:r>
            <a:r>
              <a:rPr lang="en-US" altLang="ja-JP" sz="1450" b="1" dirty="0">
                <a:latin typeface="HG丸ｺﾞｼｯｸM-PRO"/>
                <a:ea typeface="HG丸ｺﾞｼｯｸM-PRO"/>
              </a:rPr>
              <a:t>054-253-3125</a:t>
            </a:r>
            <a:r>
              <a:rPr lang="ja-JP" altLang="ja-JP" sz="1450" b="1" dirty="0">
                <a:latin typeface="HG丸ｺﾞｼｯｸM-PRO"/>
                <a:ea typeface="HG丸ｺﾞｼｯｸM-PRO"/>
              </a:rPr>
              <a:t>（代表）</a:t>
            </a:r>
            <a:endParaRPr lang="en-US" altLang="ja-JP" sz="1450" b="1" dirty="0">
              <a:latin typeface="HG丸ｺﾞｼｯｸM-PRO"/>
              <a:ea typeface="HG丸ｺﾞｼｯｸM-PRO"/>
            </a:endParaRPr>
          </a:p>
        </p:txBody>
      </p:sp>
      <p:pic>
        <p:nvPicPr>
          <p:cNvPr id="5" name="図 4"/>
          <p:cNvPicPr>
            <a:picLocks noChangeAspect="1"/>
          </p:cNvPicPr>
          <p:nvPr/>
        </p:nvPicPr>
        <p:blipFill>
          <a:blip r:embed="rId2"/>
          <a:stretch>
            <a:fillRect/>
          </a:stretch>
        </p:blipFill>
        <p:spPr>
          <a:xfrm>
            <a:off x="498755" y="44019"/>
            <a:ext cx="1820999" cy="1849306"/>
          </a:xfrm>
          <a:prstGeom prst="rect">
            <a:avLst/>
          </a:prstGeom>
        </p:spPr>
      </p:pic>
      <p:pic>
        <p:nvPicPr>
          <p:cNvPr id="11" name="図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838" y="99372"/>
            <a:ext cx="1757073" cy="1785413"/>
          </a:xfrm>
          <a:prstGeom prst="rect">
            <a:avLst/>
          </a:prstGeom>
          <a:noFill/>
          <a:extLst>
            <a:ext uri="{909E8E84-426E-40DD-AFC4-6F175D3DCCD1}">
              <a14:hiddenFill xmlns:a14="http://schemas.microsoft.com/office/drawing/2010/main">
                <a:solidFill>
                  <a:srgbClr val="FFFFFF"/>
                </a:solidFill>
              </a14:hiddenFill>
            </a:ext>
          </a:extLst>
        </p:spPr>
      </p:pic>
      <p:pic>
        <p:nvPicPr>
          <p:cNvPr id="13" name="図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1730" y="121660"/>
            <a:ext cx="1696435" cy="1723797"/>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p:cNvPicPr>
            <a:picLocks noChangeAspect="1"/>
          </p:cNvPicPr>
          <p:nvPr/>
        </p:nvPicPr>
        <p:blipFill>
          <a:blip r:embed="rId5"/>
          <a:stretch>
            <a:fillRect/>
          </a:stretch>
        </p:blipFill>
        <p:spPr>
          <a:xfrm>
            <a:off x="3531749" y="148006"/>
            <a:ext cx="1674153" cy="1708851"/>
          </a:xfrm>
          <a:prstGeom prst="rect">
            <a:avLst/>
          </a:prstGeom>
        </p:spPr>
      </p:pic>
      <p:pic>
        <p:nvPicPr>
          <p:cNvPr id="7" name="図 6"/>
          <p:cNvPicPr>
            <a:picLocks noChangeAspect="1"/>
          </p:cNvPicPr>
          <p:nvPr/>
        </p:nvPicPr>
        <p:blipFill>
          <a:blip r:embed="rId6"/>
          <a:stretch>
            <a:fillRect/>
          </a:stretch>
        </p:blipFill>
        <p:spPr>
          <a:xfrm>
            <a:off x="246779" y="1435923"/>
            <a:ext cx="1059485" cy="985189"/>
          </a:xfrm>
          <a:prstGeom prst="rect">
            <a:avLst/>
          </a:prstGeom>
        </p:spPr>
      </p:pic>
      <p:pic>
        <p:nvPicPr>
          <p:cNvPr id="9" name="図 8"/>
          <p:cNvPicPr>
            <a:picLocks noChangeAspect="1"/>
          </p:cNvPicPr>
          <p:nvPr/>
        </p:nvPicPr>
        <p:blipFill>
          <a:blip r:embed="rId7"/>
          <a:stretch>
            <a:fillRect/>
          </a:stretch>
        </p:blipFill>
        <p:spPr>
          <a:xfrm>
            <a:off x="909008" y="1845457"/>
            <a:ext cx="613043" cy="572174"/>
          </a:xfrm>
          <a:prstGeom prst="rect">
            <a:avLst/>
          </a:prstGeom>
        </p:spPr>
      </p:pic>
      <p:pic>
        <p:nvPicPr>
          <p:cNvPr id="10" name="図 9"/>
          <p:cNvPicPr>
            <a:picLocks noChangeAspect="1"/>
          </p:cNvPicPr>
          <p:nvPr/>
        </p:nvPicPr>
        <p:blipFill>
          <a:blip r:embed="rId8"/>
          <a:stretch>
            <a:fillRect/>
          </a:stretch>
        </p:blipFill>
        <p:spPr>
          <a:xfrm>
            <a:off x="1236463" y="1496606"/>
            <a:ext cx="1058129" cy="987157"/>
          </a:xfrm>
          <a:prstGeom prst="rect">
            <a:avLst/>
          </a:prstGeom>
        </p:spPr>
      </p:pic>
      <p:pic>
        <p:nvPicPr>
          <p:cNvPr id="14" name="図 13"/>
          <p:cNvPicPr>
            <a:picLocks noChangeAspect="1"/>
          </p:cNvPicPr>
          <p:nvPr/>
        </p:nvPicPr>
        <p:blipFill>
          <a:blip r:embed="rId9"/>
          <a:stretch>
            <a:fillRect/>
          </a:stretch>
        </p:blipFill>
        <p:spPr>
          <a:xfrm>
            <a:off x="1957787" y="1884785"/>
            <a:ext cx="571156" cy="532846"/>
          </a:xfrm>
          <a:prstGeom prst="rect">
            <a:avLst/>
          </a:prstGeom>
        </p:spPr>
      </p:pic>
      <p:pic>
        <p:nvPicPr>
          <p:cNvPr id="15" name="図 14"/>
          <p:cNvPicPr>
            <a:picLocks noChangeAspect="1"/>
          </p:cNvPicPr>
          <p:nvPr/>
        </p:nvPicPr>
        <p:blipFill>
          <a:blip r:embed="rId10"/>
          <a:stretch>
            <a:fillRect/>
          </a:stretch>
        </p:blipFill>
        <p:spPr>
          <a:xfrm>
            <a:off x="2173128" y="1359342"/>
            <a:ext cx="1209496" cy="1228199"/>
          </a:xfrm>
          <a:prstGeom prst="rect">
            <a:avLst/>
          </a:prstGeom>
        </p:spPr>
      </p:pic>
      <p:pic>
        <p:nvPicPr>
          <p:cNvPr id="16" name="図 15"/>
          <p:cNvPicPr>
            <a:picLocks noChangeAspect="1"/>
          </p:cNvPicPr>
          <p:nvPr/>
        </p:nvPicPr>
        <p:blipFill>
          <a:blip r:embed="rId11"/>
          <a:stretch>
            <a:fillRect/>
          </a:stretch>
        </p:blipFill>
        <p:spPr>
          <a:xfrm>
            <a:off x="2928884" y="1944119"/>
            <a:ext cx="602865" cy="556884"/>
          </a:xfrm>
          <a:prstGeom prst="rect">
            <a:avLst/>
          </a:prstGeom>
        </p:spPr>
      </p:pic>
      <p:pic>
        <p:nvPicPr>
          <p:cNvPr id="17" name="図 16"/>
          <p:cNvPicPr>
            <a:picLocks noChangeAspect="1"/>
          </p:cNvPicPr>
          <p:nvPr/>
        </p:nvPicPr>
        <p:blipFill>
          <a:blip r:embed="rId12"/>
          <a:stretch>
            <a:fillRect/>
          </a:stretch>
        </p:blipFill>
        <p:spPr>
          <a:xfrm>
            <a:off x="3251514" y="1534551"/>
            <a:ext cx="1010359" cy="942391"/>
          </a:xfrm>
          <a:prstGeom prst="rect">
            <a:avLst/>
          </a:prstGeom>
        </p:spPr>
      </p:pic>
      <p:pic>
        <p:nvPicPr>
          <p:cNvPr id="18" name="図 17"/>
          <p:cNvPicPr>
            <a:picLocks noChangeAspect="1"/>
          </p:cNvPicPr>
          <p:nvPr/>
        </p:nvPicPr>
        <p:blipFill>
          <a:blip r:embed="rId13"/>
          <a:stretch>
            <a:fillRect/>
          </a:stretch>
        </p:blipFill>
        <p:spPr>
          <a:xfrm>
            <a:off x="3999476" y="1539496"/>
            <a:ext cx="1137078" cy="1060810"/>
          </a:xfrm>
          <a:prstGeom prst="rect">
            <a:avLst/>
          </a:prstGeom>
        </p:spPr>
      </p:pic>
      <p:pic>
        <p:nvPicPr>
          <p:cNvPr id="19" name="図 18"/>
          <p:cNvPicPr>
            <a:picLocks noChangeAspect="1"/>
          </p:cNvPicPr>
          <p:nvPr/>
        </p:nvPicPr>
        <p:blipFill>
          <a:blip r:embed="rId14"/>
          <a:stretch>
            <a:fillRect/>
          </a:stretch>
        </p:blipFill>
        <p:spPr>
          <a:xfrm>
            <a:off x="4746885" y="1540745"/>
            <a:ext cx="1147997" cy="1064506"/>
          </a:xfrm>
          <a:prstGeom prst="rect">
            <a:avLst/>
          </a:prstGeom>
        </p:spPr>
      </p:pic>
      <p:pic>
        <p:nvPicPr>
          <p:cNvPr id="20" name="図 19"/>
          <p:cNvPicPr>
            <a:picLocks noChangeAspect="1"/>
          </p:cNvPicPr>
          <p:nvPr/>
        </p:nvPicPr>
        <p:blipFill>
          <a:blip r:embed="rId15"/>
          <a:stretch>
            <a:fillRect/>
          </a:stretch>
        </p:blipFill>
        <p:spPr>
          <a:xfrm>
            <a:off x="5539103" y="1529345"/>
            <a:ext cx="1147459" cy="1070961"/>
          </a:xfrm>
          <a:prstGeom prst="rect">
            <a:avLst/>
          </a:prstGeom>
        </p:spPr>
      </p:pic>
      <p:sp>
        <p:nvSpPr>
          <p:cNvPr id="4" name="四角形: 角を丸くする 3">
            <a:extLst>
              <a:ext uri="{FF2B5EF4-FFF2-40B4-BE49-F238E27FC236}">
                <a16:creationId xmlns:a16="http://schemas.microsoft.com/office/drawing/2014/main" id="{6248592E-BA23-450A-AF85-FCFFEEBFE194}"/>
              </a:ext>
            </a:extLst>
          </p:cNvPr>
          <p:cNvSpPr/>
          <p:nvPr/>
        </p:nvSpPr>
        <p:spPr>
          <a:xfrm>
            <a:off x="338910" y="5385048"/>
            <a:ext cx="6087427" cy="1330830"/>
          </a:xfrm>
          <a:prstGeom prst="roundRect">
            <a:avLst/>
          </a:prstGeom>
          <a:noFill/>
          <a:ln>
            <a:solidFill>
              <a:srgbClr val="0066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02C901-12BE-437F-BC74-4FFF612A8F1C}"/>
              </a:ext>
            </a:extLst>
          </p:cNvPr>
          <p:cNvSpPr>
            <a:spLocks noGrp="1"/>
          </p:cNvSpPr>
          <p:nvPr>
            <p:ph type="title"/>
          </p:nvPr>
        </p:nvSpPr>
        <p:spPr>
          <a:xfrm>
            <a:off x="517187" y="416496"/>
            <a:ext cx="5915025" cy="3744416"/>
          </a:xfrm>
        </p:spPr>
        <p:txBody>
          <a:bodyPr>
            <a:normAutofit fontScale="90000"/>
          </a:bodyPr>
          <a:lstStyle/>
          <a:p>
            <a:pPr>
              <a:lnSpc>
                <a:spcPct val="150000"/>
              </a:lnSpc>
            </a:pPr>
            <a:r>
              <a:rPr kumimoji="1" lang="ja-JP" altLang="en-US" sz="2000" dirty="0"/>
              <a:t>　　　　　　　</a:t>
            </a:r>
            <a:r>
              <a:rPr lang="ja-JP" altLang="en-US" sz="2000" dirty="0"/>
              <a:t>　　　　　　　　</a:t>
            </a:r>
            <a:br>
              <a:rPr kumimoji="1" lang="en-US" altLang="ja-JP" sz="1300" dirty="0">
                <a:latin typeface="HGｺﾞｼｯｸM" panose="020B0609000000000000" pitchFamily="49" charset="-128"/>
                <a:ea typeface="HGｺﾞｼｯｸM" panose="020B0609000000000000" pitchFamily="49" charset="-128"/>
              </a:rPr>
            </a:br>
            <a:r>
              <a:rPr lang="en-US" altLang="ja-JP" sz="2000" dirty="0">
                <a:latin typeface="HGｺﾞｼｯｸM" panose="020B0609000000000000" pitchFamily="49" charset="-128"/>
                <a:ea typeface="HGｺﾞｼｯｸM" panose="020B0609000000000000" pitchFamily="49" charset="-128"/>
              </a:rPr>
              <a:t>                 </a:t>
            </a:r>
            <a:r>
              <a:rPr kumimoji="1" lang="ja-JP" altLang="en-US" sz="2200" b="1" dirty="0">
                <a:latin typeface="HGｺﾞｼｯｸM" panose="020B0609000000000000" pitchFamily="49" charset="-128"/>
                <a:ea typeface="HGｺﾞｼｯｸM" panose="020B0609000000000000" pitchFamily="49" charset="-128"/>
              </a:rPr>
              <a:t>静岡市立静岡病院</a:t>
            </a:r>
            <a:br>
              <a:rPr kumimoji="1" lang="en-US" altLang="ja-JP" sz="2200" b="1" dirty="0">
                <a:latin typeface="HGｺﾞｼｯｸM" panose="020B0609000000000000" pitchFamily="49" charset="-128"/>
                <a:ea typeface="HGｺﾞｼｯｸM" panose="020B0609000000000000" pitchFamily="49" charset="-128"/>
              </a:rPr>
            </a:br>
            <a:r>
              <a:rPr kumimoji="1" lang="ja-JP" altLang="en-US" sz="2200" b="1" dirty="0">
                <a:latin typeface="HGｺﾞｼｯｸM" panose="020B0609000000000000" pitchFamily="49" charset="-128"/>
                <a:ea typeface="HGｺﾞｼｯｸM" panose="020B0609000000000000" pitchFamily="49" charset="-128"/>
              </a:rPr>
              <a:t>　　緩和ケアフォローアップ研修会参加申込書</a:t>
            </a:r>
            <a:br>
              <a:rPr kumimoji="1" lang="en-US" altLang="ja-JP" sz="2200" b="1" dirty="0">
                <a:latin typeface="HGｺﾞｼｯｸM" panose="020B0609000000000000" pitchFamily="49" charset="-128"/>
                <a:ea typeface="HGｺﾞｼｯｸM" panose="020B0609000000000000" pitchFamily="49" charset="-128"/>
              </a:rPr>
            </a:br>
            <a:br>
              <a:rPr lang="en-US" altLang="ja-JP" sz="2000" b="1" dirty="0">
                <a:latin typeface="HGｺﾞｼｯｸM" panose="020B0609000000000000" pitchFamily="49" charset="-128"/>
                <a:ea typeface="HGｺﾞｼｯｸM" panose="020B0609000000000000" pitchFamily="49" charset="-128"/>
              </a:rPr>
            </a:br>
            <a:r>
              <a:rPr lang="ja-JP" altLang="en-US" sz="1300" dirty="0">
                <a:latin typeface="HGｺﾞｼｯｸM" panose="020B0609000000000000" pitchFamily="49" charset="-128"/>
                <a:ea typeface="HGｺﾞｼｯｸM" panose="020B0609000000000000" pitchFamily="49" charset="-128"/>
              </a:rPr>
              <a:t>（申込先）静岡市立静岡病院　総務課　総務・企画係</a:t>
            </a:r>
            <a:br>
              <a:rPr lang="en-US" altLang="ja-JP" sz="1300" dirty="0">
                <a:latin typeface="HGｺﾞｼｯｸM" panose="020B0609000000000000" pitchFamily="49" charset="-128"/>
                <a:ea typeface="HGｺﾞｼｯｸM" panose="020B0609000000000000" pitchFamily="49" charset="-128"/>
              </a:rPr>
            </a:br>
            <a:r>
              <a:rPr lang="ja-JP" altLang="en-US" sz="1300" dirty="0">
                <a:latin typeface="HGｺﾞｼｯｸM" panose="020B0609000000000000" pitchFamily="49" charset="-128"/>
                <a:ea typeface="HGｺﾞｼｯｸM" panose="020B0609000000000000" pitchFamily="49" charset="-128"/>
              </a:rPr>
              <a:t>　　　　　〒</a:t>
            </a:r>
            <a:r>
              <a:rPr lang="en-US" altLang="ja-JP" sz="1300" dirty="0">
                <a:latin typeface="HGｺﾞｼｯｸM" panose="020B0609000000000000" pitchFamily="49" charset="-128"/>
                <a:ea typeface="HGｺﾞｼｯｸM" panose="020B0609000000000000" pitchFamily="49" charset="-128"/>
              </a:rPr>
              <a:t>420-8630</a:t>
            </a:r>
            <a:r>
              <a:rPr lang="ja-JP" altLang="en-US" sz="1300" dirty="0">
                <a:latin typeface="HGｺﾞｼｯｸM" panose="020B0609000000000000" pitchFamily="49" charset="-128"/>
                <a:ea typeface="HGｺﾞｼｯｸM" panose="020B0609000000000000" pitchFamily="49" charset="-128"/>
              </a:rPr>
              <a:t>　静岡県静岡市葵区追手町</a:t>
            </a:r>
            <a:r>
              <a:rPr lang="en-US" altLang="ja-JP" sz="1300" dirty="0">
                <a:latin typeface="HGｺﾞｼｯｸM" panose="020B0609000000000000" pitchFamily="49" charset="-128"/>
                <a:ea typeface="HGｺﾞｼｯｸM" panose="020B0609000000000000" pitchFamily="49" charset="-128"/>
              </a:rPr>
              <a:t>10</a:t>
            </a:r>
            <a:r>
              <a:rPr lang="ja-JP" altLang="en-US" sz="1300" dirty="0">
                <a:latin typeface="HGｺﾞｼｯｸM" panose="020B0609000000000000" pitchFamily="49" charset="-128"/>
                <a:ea typeface="HGｺﾞｼｯｸM" panose="020B0609000000000000" pitchFamily="49" charset="-128"/>
              </a:rPr>
              <a:t>番</a:t>
            </a:r>
            <a:r>
              <a:rPr lang="en-US" altLang="ja-JP" sz="1300" dirty="0">
                <a:latin typeface="HGｺﾞｼｯｸM" panose="020B0609000000000000" pitchFamily="49" charset="-128"/>
                <a:ea typeface="HGｺﾞｼｯｸM" panose="020B0609000000000000" pitchFamily="49" charset="-128"/>
              </a:rPr>
              <a:t>93</a:t>
            </a:r>
            <a:r>
              <a:rPr lang="ja-JP" altLang="en-US" sz="1300" dirty="0">
                <a:latin typeface="HGｺﾞｼｯｸM" panose="020B0609000000000000" pitchFamily="49" charset="-128"/>
                <a:ea typeface="HGｺﾞｼｯｸM" panose="020B0609000000000000" pitchFamily="49" charset="-128"/>
              </a:rPr>
              <a:t>号　</a:t>
            </a:r>
            <a:r>
              <a:rPr lang="en-US" altLang="ja-JP" sz="1300" dirty="0">
                <a:latin typeface="HGｺﾞｼｯｸM" panose="020B0609000000000000" pitchFamily="49" charset="-128"/>
                <a:ea typeface="HGｺﾞｼｯｸM" panose="020B0609000000000000" pitchFamily="49" charset="-128"/>
              </a:rPr>
              <a:t>TEL</a:t>
            </a:r>
            <a:r>
              <a:rPr lang="ja-JP" altLang="en-US" sz="1300" dirty="0">
                <a:latin typeface="HGｺﾞｼｯｸM" panose="020B0609000000000000" pitchFamily="49" charset="-128"/>
                <a:ea typeface="HGｺﾞｼｯｸM" panose="020B0609000000000000" pitchFamily="49" charset="-128"/>
              </a:rPr>
              <a:t>：</a:t>
            </a:r>
            <a:r>
              <a:rPr lang="en-US" altLang="ja-JP" sz="1300" dirty="0">
                <a:latin typeface="HGｺﾞｼｯｸM" panose="020B0609000000000000" pitchFamily="49" charset="-128"/>
                <a:ea typeface="HGｺﾞｼｯｸM" panose="020B0609000000000000" pitchFamily="49" charset="-128"/>
              </a:rPr>
              <a:t>054-253-3125</a:t>
            </a:r>
            <a:br>
              <a:rPr lang="en-US" altLang="ja-JP" sz="1300" dirty="0">
                <a:latin typeface="HGｺﾞｼｯｸM" panose="020B0609000000000000" pitchFamily="49" charset="-128"/>
                <a:ea typeface="HGｺﾞｼｯｸM" panose="020B0609000000000000" pitchFamily="49" charset="-128"/>
              </a:rPr>
            </a:br>
            <a:r>
              <a:rPr lang="ja-JP" altLang="en-US" sz="1300" dirty="0">
                <a:latin typeface="HGｺﾞｼｯｸM" panose="020B0609000000000000" pitchFamily="49" charset="-128"/>
                <a:ea typeface="HGｺﾞｼｯｸM" panose="020B0609000000000000" pitchFamily="49" charset="-128"/>
              </a:rPr>
              <a:t>　　　　</a:t>
            </a:r>
            <a:r>
              <a:rPr lang="ja-JP" altLang="en-US" sz="1300" b="1" dirty="0">
                <a:latin typeface="HGｺﾞｼｯｸM" panose="020B0609000000000000" pitchFamily="49" charset="-128"/>
                <a:ea typeface="HGｺﾞｼｯｸM" panose="020B0609000000000000" pitchFamily="49" charset="-128"/>
              </a:rPr>
              <a:t>　 </a:t>
            </a:r>
            <a:r>
              <a:rPr lang="ja-JP" altLang="en-US" sz="1800" b="1" u="sng" dirty="0">
                <a:latin typeface="HGｺﾞｼｯｸM" panose="020B0609000000000000" pitchFamily="49" charset="-128"/>
                <a:ea typeface="HGｺﾞｼｯｸM" panose="020B0609000000000000" pitchFamily="49" charset="-128"/>
              </a:rPr>
              <a:t>ＦＡＸ：０５４</a:t>
            </a:r>
            <a:r>
              <a:rPr lang="en-US" altLang="ja-JP" sz="1800" b="1" u="sng" dirty="0">
                <a:latin typeface="HGｺﾞｼｯｸM" panose="020B0609000000000000" pitchFamily="49" charset="-128"/>
                <a:ea typeface="HGｺﾞｼｯｸM" panose="020B0609000000000000" pitchFamily="49" charset="-128"/>
              </a:rPr>
              <a:t>-</a:t>
            </a:r>
            <a:r>
              <a:rPr lang="ja-JP" altLang="en-US" sz="1800" b="1" u="sng" dirty="0">
                <a:latin typeface="HGｺﾞｼｯｸM" panose="020B0609000000000000" pitchFamily="49" charset="-128"/>
                <a:ea typeface="HGｺﾞｼｯｸM" panose="020B0609000000000000" pitchFamily="49" charset="-128"/>
              </a:rPr>
              <a:t>２５３</a:t>
            </a:r>
            <a:r>
              <a:rPr lang="en-US" altLang="ja-JP" sz="1800" b="1" u="sng" dirty="0">
                <a:latin typeface="HGｺﾞｼｯｸM" panose="020B0609000000000000" pitchFamily="49" charset="-128"/>
                <a:ea typeface="HGｺﾞｼｯｸM" panose="020B0609000000000000" pitchFamily="49" charset="-128"/>
              </a:rPr>
              <a:t>-</a:t>
            </a:r>
            <a:r>
              <a:rPr lang="ja-JP" altLang="en-US" sz="1800" b="1" u="sng" dirty="0">
                <a:latin typeface="HGｺﾞｼｯｸM" panose="020B0609000000000000" pitchFamily="49" charset="-128"/>
                <a:ea typeface="HGｺﾞｼｯｸM" panose="020B0609000000000000" pitchFamily="49" charset="-128"/>
              </a:rPr>
              <a:t>３１５５</a:t>
            </a:r>
            <a:br>
              <a:rPr lang="en-US" altLang="ja-JP" sz="1300" b="1" u="sng" dirty="0">
                <a:latin typeface="HGｺﾞｼｯｸM" panose="020B0609000000000000" pitchFamily="49" charset="-128"/>
                <a:ea typeface="HGｺﾞｼｯｸM" panose="020B0609000000000000" pitchFamily="49" charset="-128"/>
              </a:rPr>
            </a:br>
            <a:r>
              <a:rPr lang="ja-JP" altLang="en-US" sz="1200" dirty="0">
                <a:latin typeface="HGｺﾞｼｯｸM" panose="020B0609000000000000" pitchFamily="49" charset="-128"/>
                <a:ea typeface="HGｺﾞｼｯｸM" panose="020B0609000000000000" pitchFamily="49" charset="-128"/>
              </a:rPr>
              <a:t>（申込期限）</a:t>
            </a:r>
            <a:r>
              <a:rPr lang="ja-JP" altLang="en-US" sz="1800" b="1" u="sng" dirty="0">
                <a:solidFill>
                  <a:srgbClr val="FF3300"/>
                </a:solidFill>
                <a:latin typeface="HGｺﾞｼｯｸM" panose="020B0609000000000000" pitchFamily="49" charset="-128"/>
                <a:ea typeface="HGｺﾞｼｯｸM" panose="020B0609000000000000" pitchFamily="49" charset="-128"/>
              </a:rPr>
              <a:t>令和</a:t>
            </a:r>
            <a:r>
              <a:rPr lang="ja-JP" altLang="en-US" sz="1800" b="1" u="sng">
                <a:solidFill>
                  <a:srgbClr val="FF3300"/>
                </a:solidFill>
                <a:latin typeface="HGｺﾞｼｯｸM" panose="020B0609000000000000" pitchFamily="49" charset="-128"/>
                <a:ea typeface="HGｺﾞｼｯｸM" panose="020B0609000000000000" pitchFamily="49" charset="-128"/>
              </a:rPr>
              <a:t>７年２月２８日</a:t>
            </a:r>
            <a:r>
              <a:rPr lang="ja-JP" altLang="en-US" sz="1800" b="1" u="sng" dirty="0">
                <a:solidFill>
                  <a:srgbClr val="FF3300"/>
                </a:solidFill>
                <a:latin typeface="HGｺﾞｼｯｸM" panose="020B0609000000000000" pitchFamily="49" charset="-128"/>
                <a:ea typeface="HGｺﾞｼｯｸM" panose="020B0609000000000000" pitchFamily="49" charset="-128"/>
              </a:rPr>
              <a:t>（金）まで</a:t>
            </a:r>
            <a:br>
              <a:rPr lang="en-US" altLang="ja-JP" sz="1400" b="1" u="sng" dirty="0">
                <a:solidFill>
                  <a:srgbClr val="FF3300"/>
                </a:solidFill>
                <a:latin typeface="HGｺﾞｼｯｸM" panose="020B0609000000000000" pitchFamily="49" charset="-128"/>
                <a:ea typeface="HGｺﾞｼｯｸM" panose="020B0609000000000000" pitchFamily="49" charset="-128"/>
              </a:rPr>
            </a:br>
            <a:br>
              <a:rPr lang="en-US" altLang="ja-JP" sz="1400" b="1" dirty="0">
                <a:solidFill>
                  <a:srgbClr val="FF3300"/>
                </a:solidFill>
                <a:latin typeface="HGｺﾞｼｯｸM" panose="020B0609000000000000" pitchFamily="49" charset="-128"/>
                <a:ea typeface="HGｺﾞｼｯｸM" panose="020B0609000000000000" pitchFamily="49" charset="-128"/>
              </a:rPr>
            </a:br>
            <a:r>
              <a:rPr lang="ja-JP" altLang="en-US" sz="1300" dirty="0">
                <a:latin typeface="HGｺﾞｼｯｸM" panose="020B0609000000000000" pitchFamily="49" charset="-128"/>
                <a:ea typeface="HGｺﾞｼｯｸM" panose="020B0609000000000000" pitchFamily="49" charset="-128"/>
              </a:rPr>
              <a:t>下記の必要事項を記入して、上記申込先まで</a:t>
            </a:r>
            <a:r>
              <a:rPr lang="en-US" altLang="ja-JP" sz="1300" dirty="0">
                <a:latin typeface="HGｺﾞｼｯｸM" panose="020B0609000000000000" pitchFamily="49" charset="-128"/>
                <a:ea typeface="HGｺﾞｼｯｸM" panose="020B0609000000000000" pitchFamily="49" charset="-128"/>
              </a:rPr>
              <a:t>FAX</a:t>
            </a:r>
            <a:r>
              <a:rPr lang="ja-JP" altLang="en-US" sz="1300" dirty="0">
                <a:latin typeface="HGｺﾞｼｯｸM" panose="020B0609000000000000" pitchFamily="49" charset="-128"/>
                <a:ea typeface="HGｺﾞｼｯｸM" panose="020B0609000000000000" pitchFamily="49" charset="-128"/>
              </a:rPr>
              <a:t>でお申込みください。</a:t>
            </a:r>
            <a:br>
              <a:rPr lang="en-US" altLang="ja-JP" sz="1300" b="1" dirty="0">
                <a:solidFill>
                  <a:srgbClr val="FF3300"/>
                </a:solidFill>
                <a:latin typeface="HGｺﾞｼｯｸM" panose="020B0609000000000000" pitchFamily="49" charset="-128"/>
                <a:ea typeface="HGｺﾞｼｯｸM" panose="020B0609000000000000" pitchFamily="49" charset="-128"/>
              </a:rPr>
            </a:br>
            <a:endParaRPr kumimoji="1" lang="ja-JP" altLang="en-US" sz="1400" b="1" u="sng" dirty="0">
              <a:solidFill>
                <a:srgbClr val="FF3300"/>
              </a:solidFill>
            </a:endParaRPr>
          </a:p>
        </p:txBody>
      </p:sp>
      <p:graphicFrame>
        <p:nvGraphicFramePr>
          <p:cNvPr id="4" name="表 4">
            <a:extLst>
              <a:ext uri="{FF2B5EF4-FFF2-40B4-BE49-F238E27FC236}">
                <a16:creationId xmlns:a16="http://schemas.microsoft.com/office/drawing/2014/main" id="{815D12BB-93BE-48D7-86F7-C945FB70668B}"/>
              </a:ext>
            </a:extLst>
          </p:cNvPr>
          <p:cNvGraphicFramePr>
            <a:graphicFrameLocks noGrp="1"/>
          </p:cNvGraphicFramePr>
          <p:nvPr>
            <p:ph idx="1"/>
            <p:extLst>
              <p:ext uri="{D42A27DB-BD31-4B8C-83A1-F6EECF244321}">
                <p14:modId xmlns:p14="http://schemas.microsoft.com/office/powerpoint/2010/main" val="1733495960"/>
              </p:ext>
            </p:extLst>
          </p:nvPr>
        </p:nvGraphicFramePr>
        <p:xfrm>
          <a:off x="270343" y="4232920"/>
          <a:ext cx="6408712" cy="5124319"/>
        </p:xfrm>
        <a:graphic>
          <a:graphicData uri="http://schemas.openxmlformats.org/drawingml/2006/table">
            <a:tbl>
              <a:tblPr firstRow="1" bandRow="1">
                <a:tableStyleId>{5C22544A-7EE6-4342-B048-85BDC9FD1C3A}</a:tableStyleId>
              </a:tblPr>
              <a:tblGrid>
                <a:gridCol w="1152128">
                  <a:extLst>
                    <a:ext uri="{9D8B030D-6E8A-4147-A177-3AD203B41FA5}">
                      <a16:colId xmlns:a16="http://schemas.microsoft.com/office/drawing/2014/main" val="627980797"/>
                    </a:ext>
                  </a:extLst>
                </a:gridCol>
                <a:gridCol w="2247872">
                  <a:extLst>
                    <a:ext uri="{9D8B030D-6E8A-4147-A177-3AD203B41FA5}">
                      <a16:colId xmlns:a16="http://schemas.microsoft.com/office/drawing/2014/main" val="4219338984"/>
                    </a:ext>
                  </a:extLst>
                </a:gridCol>
                <a:gridCol w="1002904">
                  <a:extLst>
                    <a:ext uri="{9D8B030D-6E8A-4147-A177-3AD203B41FA5}">
                      <a16:colId xmlns:a16="http://schemas.microsoft.com/office/drawing/2014/main" val="2137479460"/>
                    </a:ext>
                  </a:extLst>
                </a:gridCol>
                <a:gridCol w="2005808">
                  <a:extLst>
                    <a:ext uri="{9D8B030D-6E8A-4147-A177-3AD203B41FA5}">
                      <a16:colId xmlns:a16="http://schemas.microsoft.com/office/drawing/2014/main" val="2485272898"/>
                    </a:ext>
                  </a:extLst>
                </a:gridCol>
              </a:tblGrid>
              <a:tr h="729357">
                <a:tc>
                  <a:txBody>
                    <a:bodyPr/>
                    <a:lstStyle/>
                    <a:p>
                      <a:endParaRPr kumimoji="1" lang="en-US" altLang="ja-JP" sz="1050" b="0" dirty="0">
                        <a:solidFill>
                          <a:schemeClr val="tx1"/>
                        </a:solidFill>
                        <a:latin typeface="HGｺﾞｼｯｸM" panose="020B0609000000000000" pitchFamily="49" charset="-128"/>
                        <a:ea typeface="HGｺﾞｼｯｸM" panose="020B0609000000000000" pitchFamily="49" charset="-128"/>
                      </a:endParaRPr>
                    </a:p>
                    <a:p>
                      <a:r>
                        <a:rPr kumimoji="1" lang="ja-JP" altLang="en-US" sz="1050" b="0" dirty="0">
                          <a:solidFill>
                            <a:schemeClr val="tx1"/>
                          </a:solidFill>
                          <a:latin typeface="HGｺﾞｼｯｸM" panose="020B0609000000000000" pitchFamily="49" charset="-128"/>
                          <a:ea typeface="HGｺﾞｼｯｸM" panose="020B0609000000000000" pitchFamily="49" charset="-128"/>
                        </a:rPr>
                        <a:t>　 フリガナ　</a:t>
                      </a:r>
                      <a:endParaRPr kumimoji="1" lang="en-US" altLang="ja-JP" sz="1050" b="0" dirty="0">
                        <a:solidFill>
                          <a:schemeClr val="tx1"/>
                        </a:solidFill>
                        <a:latin typeface="HGｺﾞｼｯｸM" panose="020B0609000000000000" pitchFamily="49" charset="-128"/>
                        <a:ea typeface="HGｺﾞｼｯｸM" panose="020B0609000000000000" pitchFamily="49" charset="-128"/>
                      </a:endParaRPr>
                    </a:p>
                    <a:p>
                      <a:r>
                        <a:rPr kumimoji="1" lang="ja-JP" altLang="en-US" sz="1050" b="0" dirty="0">
                          <a:solidFill>
                            <a:schemeClr val="tx1"/>
                          </a:solidFill>
                          <a:latin typeface="HGｺﾞｼｯｸM" panose="020B0609000000000000" pitchFamily="49" charset="-128"/>
                          <a:ea typeface="HGｺﾞｼｯｸM" panose="020B0609000000000000" pitchFamily="49" charset="-128"/>
                        </a:rPr>
                        <a:t>　 氏　　名</a:t>
                      </a:r>
                    </a:p>
                  </a:txBody>
                  <a:tcPr>
                    <a:solidFill>
                      <a:schemeClr val="bg2"/>
                    </a:solidFill>
                  </a:tcPr>
                </a:tc>
                <a:tc gridSpan="3">
                  <a:txBody>
                    <a:bodyPr/>
                    <a:lstStyle/>
                    <a:p>
                      <a:endParaRPr kumimoji="1" lang="ja-JP" altLang="en-US" sz="1050" dirty="0">
                        <a:solidFill>
                          <a:schemeClr val="tx1"/>
                        </a:solidFill>
                        <a:latin typeface="HGｺﾞｼｯｸM" panose="020B0609000000000000" pitchFamily="49" charset="-128"/>
                        <a:ea typeface="HGｺﾞｼｯｸM" panose="020B0609000000000000" pitchFamily="49" charset="-128"/>
                      </a:endParaRPr>
                    </a:p>
                  </a:txBody>
                  <a:tcPr>
                    <a:solidFill>
                      <a:schemeClr val="bg2"/>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99627858"/>
                  </a:ext>
                </a:extLst>
              </a:tr>
              <a:tr h="950057">
                <a:tc>
                  <a:txBody>
                    <a:bodyPr/>
                    <a:lstStyle/>
                    <a:p>
                      <a:r>
                        <a:rPr kumimoji="1" lang="ja-JP" altLang="en-US" sz="1050" b="0" dirty="0">
                          <a:solidFill>
                            <a:schemeClr val="tx1"/>
                          </a:solidFill>
                          <a:latin typeface="HGｺﾞｼｯｸM" panose="020B0609000000000000" pitchFamily="49" charset="-128"/>
                          <a:ea typeface="HGｺﾞｼｯｸM" panose="020B0609000000000000" pitchFamily="49" charset="-128"/>
                        </a:rPr>
                        <a:t>　</a:t>
                      </a:r>
                      <a:endParaRPr kumimoji="1" lang="en-US" altLang="ja-JP" sz="1050" b="0" dirty="0">
                        <a:solidFill>
                          <a:schemeClr val="tx1"/>
                        </a:solidFill>
                        <a:latin typeface="HGｺﾞｼｯｸM" panose="020B0609000000000000" pitchFamily="49" charset="-128"/>
                        <a:ea typeface="HGｺﾞｼｯｸM" panose="020B0609000000000000" pitchFamily="49" charset="-128"/>
                      </a:endParaRPr>
                    </a:p>
                    <a:p>
                      <a:r>
                        <a:rPr kumimoji="1" lang="ja-JP" altLang="en-US" sz="1050" b="0" dirty="0">
                          <a:solidFill>
                            <a:schemeClr val="tx1"/>
                          </a:solidFill>
                          <a:latin typeface="HGｺﾞｼｯｸM" panose="020B0609000000000000" pitchFamily="49" charset="-128"/>
                          <a:ea typeface="HGｺﾞｼｯｸM" panose="020B0609000000000000" pitchFamily="49" charset="-128"/>
                        </a:rPr>
                        <a:t>　</a:t>
                      </a:r>
                      <a:endParaRPr kumimoji="1" lang="en-US" altLang="ja-JP" sz="1050" b="0" dirty="0">
                        <a:solidFill>
                          <a:schemeClr val="tx1"/>
                        </a:solidFill>
                        <a:latin typeface="HGｺﾞｼｯｸM" panose="020B0609000000000000" pitchFamily="49" charset="-128"/>
                        <a:ea typeface="HGｺﾞｼｯｸM" panose="020B0609000000000000" pitchFamily="49" charset="-128"/>
                      </a:endParaRPr>
                    </a:p>
                    <a:p>
                      <a:r>
                        <a:rPr kumimoji="1" lang="ja-JP" altLang="en-US" sz="1050" b="0" dirty="0">
                          <a:solidFill>
                            <a:schemeClr val="tx1"/>
                          </a:solidFill>
                          <a:latin typeface="HGｺﾞｼｯｸM" panose="020B0609000000000000" pitchFamily="49" charset="-128"/>
                          <a:ea typeface="HGｺﾞｼｯｸM" panose="020B0609000000000000" pitchFamily="49" charset="-128"/>
                        </a:rPr>
                        <a:t>　 申込内容　</a:t>
                      </a:r>
                      <a:endParaRPr kumimoji="1" lang="en-US" altLang="ja-JP" sz="1050" b="0" dirty="0">
                        <a:solidFill>
                          <a:schemeClr val="tx1"/>
                        </a:solidFill>
                        <a:latin typeface="HGｺﾞｼｯｸM" panose="020B0609000000000000" pitchFamily="49" charset="-128"/>
                        <a:ea typeface="HGｺﾞｼｯｸM" panose="020B0609000000000000" pitchFamily="49" charset="-128"/>
                      </a:endParaRPr>
                    </a:p>
                    <a:p>
                      <a:r>
                        <a:rPr kumimoji="1" lang="ja-JP" altLang="en-US" sz="900" b="0" dirty="0">
                          <a:solidFill>
                            <a:schemeClr val="tx1"/>
                          </a:solidFill>
                          <a:highlight>
                            <a:srgbClr val="FFFF00"/>
                          </a:highlight>
                          <a:latin typeface="HGｺﾞｼｯｸM" panose="020B0609000000000000" pitchFamily="49" charset="-128"/>
                          <a:ea typeface="HGｺﾞｼｯｸM" panose="020B0609000000000000" pitchFamily="49" charset="-128"/>
                        </a:rPr>
                        <a:t>どちらかに〇を　つけてください→　　　　　　　　　　　　　　　　　　　</a:t>
                      </a:r>
                    </a:p>
                  </a:txBody>
                  <a:tcPr>
                    <a:solidFill>
                      <a:schemeClr val="bg2"/>
                    </a:solidFill>
                  </a:tcPr>
                </a:tc>
                <a:tc gridSpan="3">
                  <a:txBody>
                    <a:bodyPr/>
                    <a:lstStyle/>
                    <a:p>
                      <a:endParaRPr kumimoji="1" lang="en-US" altLang="ja-JP" sz="1050" dirty="0">
                        <a:solidFill>
                          <a:schemeClr val="tx1"/>
                        </a:solidFill>
                        <a:latin typeface="HGｺﾞｼｯｸM" panose="020B0609000000000000" pitchFamily="49" charset="-128"/>
                        <a:ea typeface="HGｺﾞｼｯｸM" panose="020B0609000000000000" pitchFamily="49" charset="-128"/>
                      </a:endParaRPr>
                    </a:p>
                    <a:p>
                      <a:r>
                        <a:rPr kumimoji="1" lang="ja-JP" altLang="en-US" sz="1050" dirty="0">
                          <a:solidFill>
                            <a:schemeClr val="tx1"/>
                          </a:solidFill>
                          <a:latin typeface="HGｺﾞｼｯｸM" panose="020B0609000000000000" pitchFamily="49" charset="-128"/>
                          <a:ea typeface="HGｺﾞｼｯｸM" panose="020B0609000000000000" pitchFamily="49" charset="-128"/>
                        </a:rPr>
                        <a:t>　　　　　　　　　　　　　　　　　</a:t>
                      </a:r>
                      <a:endParaRPr kumimoji="1" lang="en-US" altLang="ja-JP" sz="1050" dirty="0">
                        <a:solidFill>
                          <a:schemeClr val="tx1"/>
                        </a:solidFill>
                        <a:latin typeface="HGｺﾞｼｯｸM" panose="020B0609000000000000" pitchFamily="49" charset="-128"/>
                        <a:ea typeface="HGｺﾞｼｯｸM" panose="020B0609000000000000" pitchFamily="49" charset="-128"/>
                      </a:endParaRPr>
                    </a:p>
                    <a:p>
                      <a:r>
                        <a:rPr kumimoji="1" lang="ja-JP" altLang="en-US" sz="1050" dirty="0">
                          <a:solidFill>
                            <a:schemeClr val="tx1"/>
                          </a:solidFill>
                          <a:latin typeface="HGｺﾞｼｯｸM" panose="020B0609000000000000" pitchFamily="49" charset="-128"/>
                          <a:ea typeface="HGｺﾞｼｯｸM" panose="020B0609000000000000" pitchFamily="49" charset="-128"/>
                        </a:rPr>
                        <a:t>　　　　　</a:t>
                      </a:r>
                      <a:r>
                        <a:rPr kumimoji="1" lang="ja-JP" altLang="en-US" sz="1050" i="1" dirty="0">
                          <a:solidFill>
                            <a:schemeClr val="tx1"/>
                          </a:solidFill>
                          <a:latin typeface="HGｺﾞｼｯｸM" panose="020B0609000000000000" pitchFamily="49" charset="-128"/>
                          <a:ea typeface="HGｺﾞｼｯｸM" panose="020B0609000000000000" pitchFamily="49" charset="-128"/>
                        </a:rPr>
                        <a:t>　</a:t>
                      </a:r>
                      <a:r>
                        <a:rPr kumimoji="1" lang="ja-JP" altLang="en-US" sz="1050" dirty="0">
                          <a:solidFill>
                            <a:schemeClr val="tx1"/>
                          </a:solidFill>
                          <a:latin typeface="HGｺﾞｼｯｸM" panose="020B0609000000000000" pitchFamily="49" charset="-128"/>
                          <a:ea typeface="HGｺﾞｼｯｸM" panose="020B0609000000000000" pitchFamily="49" charset="-128"/>
                        </a:rPr>
                        <a:t>　　　　　　　　　　　　 </a:t>
                      </a:r>
                      <a:r>
                        <a:rPr kumimoji="1" lang="ja-JP" altLang="en-US" sz="1200" dirty="0">
                          <a:solidFill>
                            <a:schemeClr val="tx1"/>
                          </a:solidFill>
                          <a:latin typeface="HGｺﾞｼｯｸM" panose="020B0609000000000000" pitchFamily="49" charset="-128"/>
                          <a:ea typeface="HGｺﾞｼｯｸM" panose="020B0609000000000000" pitchFamily="49" charset="-128"/>
                        </a:rPr>
                        <a:t>・　　   特別講演のみ</a:t>
                      </a:r>
                    </a:p>
                  </a:txBody>
                  <a:tcPr>
                    <a:solidFill>
                      <a:schemeClr val="bg2"/>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771799987"/>
                  </a:ext>
                </a:extLst>
              </a:tr>
              <a:tr h="546950">
                <a:tc>
                  <a:txBody>
                    <a:bodyPr/>
                    <a:lstStyle/>
                    <a:p>
                      <a:r>
                        <a:rPr kumimoji="1" lang="ja-JP" altLang="en-US" sz="1050" b="0" dirty="0">
                          <a:solidFill>
                            <a:schemeClr val="tx1"/>
                          </a:solidFill>
                          <a:latin typeface="HGｺﾞｼｯｸM" panose="020B0609000000000000" pitchFamily="49" charset="-128"/>
                          <a:ea typeface="HGｺﾞｼｯｸM" panose="020B0609000000000000" pitchFamily="49" charset="-128"/>
                        </a:rPr>
                        <a:t>　</a:t>
                      </a:r>
                      <a:endParaRPr kumimoji="1" lang="en-US" altLang="ja-JP" sz="1050" b="0" dirty="0">
                        <a:solidFill>
                          <a:schemeClr val="tx1"/>
                        </a:solidFill>
                        <a:latin typeface="HGｺﾞｼｯｸM" panose="020B0609000000000000" pitchFamily="49" charset="-128"/>
                        <a:ea typeface="HGｺﾞｼｯｸM" panose="020B0609000000000000" pitchFamily="49" charset="-128"/>
                      </a:endParaRPr>
                    </a:p>
                    <a:p>
                      <a:r>
                        <a:rPr kumimoji="1" lang="ja-JP" altLang="en-US" sz="1050" b="0" dirty="0">
                          <a:solidFill>
                            <a:schemeClr val="tx1"/>
                          </a:solidFill>
                          <a:latin typeface="HGｺﾞｼｯｸM" panose="020B0609000000000000" pitchFamily="49" charset="-128"/>
                          <a:ea typeface="HGｺﾞｼｯｸM" panose="020B0609000000000000" pitchFamily="49" charset="-128"/>
                        </a:rPr>
                        <a:t>　 年　　齢　</a:t>
                      </a:r>
                    </a:p>
                  </a:txBody>
                  <a:tcPr>
                    <a:solidFill>
                      <a:schemeClr val="bg2"/>
                    </a:solidFill>
                  </a:tcPr>
                </a:tc>
                <a:tc>
                  <a:txBody>
                    <a:bodyPr/>
                    <a:lstStyle/>
                    <a:p>
                      <a:pPr algn="ctr"/>
                      <a:endParaRPr kumimoji="1" lang="en-US" altLang="ja-JP" sz="1050" dirty="0">
                        <a:solidFill>
                          <a:schemeClr val="tx1"/>
                        </a:solidFill>
                        <a:latin typeface="HGｺﾞｼｯｸM" panose="020B0609000000000000" pitchFamily="49" charset="-128"/>
                        <a:ea typeface="HGｺﾞｼｯｸM" panose="020B0609000000000000" pitchFamily="49" charset="-128"/>
                      </a:endParaRPr>
                    </a:p>
                    <a:p>
                      <a:pPr algn="ctr"/>
                      <a:r>
                        <a:rPr kumimoji="1" lang="ja-JP" altLang="en-US" sz="1050" dirty="0">
                          <a:solidFill>
                            <a:schemeClr val="tx1"/>
                          </a:solidFill>
                          <a:latin typeface="HGｺﾞｼｯｸM" panose="020B0609000000000000" pitchFamily="49" charset="-128"/>
                          <a:ea typeface="HGｺﾞｼｯｸM" panose="020B0609000000000000" pitchFamily="49" charset="-128"/>
                        </a:rPr>
                        <a:t>　　　　　　　　歳</a:t>
                      </a:r>
                      <a:endParaRPr kumimoji="1" lang="en-US" altLang="ja-JP" sz="1050" dirty="0">
                        <a:solidFill>
                          <a:schemeClr val="tx1"/>
                        </a:solidFill>
                        <a:latin typeface="HGｺﾞｼｯｸM" panose="020B0609000000000000" pitchFamily="49" charset="-128"/>
                        <a:ea typeface="HGｺﾞｼｯｸM" panose="020B0609000000000000" pitchFamily="49" charset="-128"/>
                      </a:endParaRPr>
                    </a:p>
                  </a:txBody>
                  <a:tcPr>
                    <a:solidFill>
                      <a:schemeClr val="bg2"/>
                    </a:solidFill>
                  </a:tcPr>
                </a:tc>
                <a:tc>
                  <a:txBody>
                    <a:bodyPr/>
                    <a:lstStyle/>
                    <a:p>
                      <a:pPr algn="ctr"/>
                      <a:endParaRPr kumimoji="1" lang="en-US" altLang="ja-JP" sz="1050" dirty="0">
                        <a:solidFill>
                          <a:schemeClr val="tx1"/>
                        </a:solidFill>
                        <a:latin typeface="HGｺﾞｼｯｸM" panose="020B0609000000000000" pitchFamily="49" charset="-128"/>
                        <a:ea typeface="HGｺﾞｼｯｸM" panose="020B0609000000000000" pitchFamily="49" charset="-128"/>
                      </a:endParaRPr>
                    </a:p>
                    <a:p>
                      <a:pPr algn="ctr"/>
                      <a:r>
                        <a:rPr kumimoji="1" lang="ja-JP" altLang="en-US" sz="1050" dirty="0">
                          <a:solidFill>
                            <a:schemeClr val="tx1"/>
                          </a:solidFill>
                          <a:latin typeface="HGｺﾞｼｯｸM" panose="020B0609000000000000" pitchFamily="49" charset="-128"/>
                          <a:ea typeface="HGｺﾞｼｯｸM" panose="020B0609000000000000" pitchFamily="49" charset="-128"/>
                        </a:rPr>
                        <a:t>性　別</a:t>
                      </a:r>
                      <a:endParaRPr kumimoji="1" lang="en-US" altLang="ja-JP" sz="1050" dirty="0">
                        <a:solidFill>
                          <a:schemeClr val="tx1"/>
                        </a:solidFill>
                        <a:latin typeface="HGｺﾞｼｯｸM" panose="020B0609000000000000" pitchFamily="49" charset="-128"/>
                        <a:ea typeface="HGｺﾞｼｯｸM" panose="020B0609000000000000" pitchFamily="49" charset="-128"/>
                      </a:endParaRPr>
                    </a:p>
                  </a:txBody>
                  <a:tcPr>
                    <a:solidFill>
                      <a:schemeClr val="bg2"/>
                    </a:solidFill>
                  </a:tcPr>
                </a:tc>
                <a:tc>
                  <a:txBody>
                    <a:bodyPr/>
                    <a:lstStyle/>
                    <a:p>
                      <a:pPr algn="ctr"/>
                      <a:endParaRPr kumimoji="1" lang="en-US" altLang="ja-JP" sz="1050" dirty="0">
                        <a:solidFill>
                          <a:schemeClr val="tx1"/>
                        </a:solidFill>
                      </a:endParaRPr>
                    </a:p>
                    <a:p>
                      <a:pPr algn="ctr"/>
                      <a:r>
                        <a:rPr kumimoji="1" lang="ja-JP" altLang="en-US" sz="1050" dirty="0">
                          <a:solidFill>
                            <a:schemeClr val="tx1"/>
                          </a:solidFill>
                        </a:rPr>
                        <a:t>男　　・　　女</a:t>
                      </a:r>
                      <a:endParaRPr kumimoji="1" lang="en-US" altLang="ja-JP" sz="1050" dirty="0">
                        <a:solidFill>
                          <a:schemeClr val="tx1"/>
                        </a:solidFill>
                      </a:endParaRPr>
                    </a:p>
                  </a:txBody>
                  <a:tcPr>
                    <a:solidFill>
                      <a:schemeClr val="bg2"/>
                    </a:solidFill>
                  </a:tcPr>
                </a:tc>
                <a:extLst>
                  <a:ext uri="{0D108BD9-81ED-4DB2-BD59-A6C34878D82A}">
                    <a16:rowId xmlns:a16="http://schemas.microsoft.com/office/drawing/2014/main" val="983554889"/>
                  </a:ext>
                </a:extLst>
              </a:tr>
              <a:tr h="795260">
                <a:tc>
                  <a:txBody>
                    <a:bodyPr/>
                    <a:lstStyle/>
                    <a:p>
                      <a:r>
                        <a:rPr kumimoji="1" lang="ja-JP" altLang="en-US" sz="1050" b="0" dirty="0">
                          <a:solidFill>
                            <a:schemeClr val="tx1"/>
                          </a:solidFill>
                          <a:latin typeface="HGｺﾞｼｯｸM" panose="020B0609000000000000" pitchFamily="49" charset="-128"/>
                          <a:ea typeface="HGｺﾞｼｯｸM" panose="020B0609000000000000" pitchFamily="49" charset="-128"/>
                        </a:rPr>
                        <a:t> 　</a:t>
                      </a:r>
                      <a:endParaRPr kumimoji="1" lang="en-US" altLang="ja-JP" sz="1050" b="0" dirty="0">
                        <a:solidFill>
                          <a:schemeClr val="tx1"/>
                        </a:solidFill>
                        <a:latin typeface="HGｺﾞｼｯｸM" panose="020B0609000000000000" pitchFamily="49" charset="-128"/>
                        <a:ea typeface="HGｺﾞｼｯｸM" panose="020B0609000000000000" pitchFamily="49" charset="-128"/>
                      </a:endParaRPr>
                    </a:p>
                    <a:p>
                      <a:r>
                        <a:rPr kumimoji="1" lang="ja-JP" altLang="en-US" sz="1050" b="0" dirty="0">
                          <a:solidFill>
                            <a:schemeClr val="tx1"/>
                          </a:solidFill>
                          <a:latin typeface="HGｺﾞｼｯｸM" panose="020B0609000000000000" pitchFamily="49" charset="-128"/>
                          <a:ea typeface="HGｺﾞｼｯｸM" panose="020B0609000000000000" pitchFamily="49" charset="-128"/>
                        </a:rPr>
                        <a:t>　  所属する</a:t>
                      </a:r>
                      <a:endParaRPr kumimoji="1" lang="en-US" altLang="ja-JP" sz="1050" b="0" dirty="0">
                        <a:solidFill>
                          <a:schemeClr val="tx1"/>
                        </a:solidFill>
                        <a:latin typeface="HGｺﾞｼｯｸM" panose="020B0609000000000000" pitchFamily="49" charset="-128"/>
                        <a:ea typeface="HGｺﾞｼｯｸM" panose="020B0609000000000000" pitchFamily="49" charset="-128"/>
                      </a:endParaRPr>
                    </a:p>
                    <a:p>
                      <a:r>
                        <a:rPr kumimoji="1" lang="ja-JP" altLang="en-US" sz="1050" b="0" dirty="0">
                          <a:solidFill>
                            <a:schemeClr val="tx1"/>
                          </a:solidFill>
                          <a:latin typeface="HGｺﾞｼｯｸM" panose="020B0609000000000000" pitchFamily="49" charset="-128"/>
                          <a:ea typeface="HGｺﾞｼｯｸM" panose="020B0609000000000000" pitchFamily="49" charset="-128"/>
                        </a:rPr>
                        <a:t>　医療機関名</a:t>
                      </a:r>
                    </a:p>
                  </a:txBody>
                  <a:tcPr>
                    <a:solidFill>
                      <a:schemeClr val="bg2"/>
                    </a:solidFill>
                  </a:tcPr>
                </a:tc>
                <a:tc gridSpan="3">
                  <a:txBody>
                    <a:bodyPr/>
                    <a:lstStyle/>
                    <a:p>
                      <a:pPr algn="ctr"/>
                      <a:r>
                        <a:rPr kumimoji="1" lang="ja-JP" altLang="en-US" sz="1050" dirty="0">
                          <a:solidFill>
                            <a:schemeClr val="tx1"/>
                          </a:solidFill>
                          <a:latin typeface="HGｺﾞｼｯｸM" panose="020B0609000000000000" pitchFamily="49" charset="-128"/>
                          <a:ea typeface="HGｺﾞｼｯｸM" panose="020B0609000000000000" pitchFamily="49" charset="-128"/>
                        </a:rPr>
                        <a:t>　　　　　　病院</a:t>
                      </a:r>
                      <a:endParaRPr kumimoji="1" lang="en-US" altLang="ja-JP" sz="1050" dirty="0">
                        <a:solidFill>
                          <a:schemeClr val="tx1"/>
                        </a:solidFill>
                        <a:latin typeface="HGｺﾞｼｯｸM" panose="020B0609000000000000" pitchFamily="49" charset="-128"/>
                        <a:ea typeface="HGｺﾞｼｯｸM" panose="020B0609000000000000" pitchFamily="49" charset="-128"/>
                      </a:endParaRPr>
                    </a:p>
                    <a:p>
                      <a:pPr algn="ctr"/>
                      <a:r>
                        <a:rPr kumimoji="1" lang="ja-JP" altLang="en-US" sz="1050" dirty="0">
                          <a:solidFill>
                            <a:schemeClr val="tx1"/>
                          </a:solidFill>
                          <a:latin typeface="HGｺﾞｼｯｸM" panose="020B0609000000000000" pitchFamily="49" charset="-128"/>
                          <a:ea typeface="HGｺﾞｼｯｸM" panose="020B0609000000000000" pitchFamily="49" charset="-128"/>
                        </a:rPr>
                        <a:t>　　　　　　医院</a:t>
                      </a:r>
                      <a:endParaRPr kumimoji="1" lang="en-US" altLang="ja-JP" sz="1050" dirty="0">
                        <a:solidFill>
                          <a:schemeClr val="tx1"/>
                        </a:solidFill>
                        <a:latin typeface="HGｺﾞｼｯｸM" panose="020B0609000000000000" pitchFamily="49" charset="-128"/>
                        <a:ea typeface="HGｺﾞｼｯｸM" panose="020B0609000000000000" pitchFamily="49" charset="-128"/>
                      </a:endParaRPr>
                    </a:p>
                    <a:p>
                      <a:pPr algn="ctr"/>
                      <a:r>
                        <a:rPr kumimoji="1" lang="ja-JP" altLang="en-US" sz="1050" dirty="0">
                          <a:solidFill>
                            <a:schemeClr val="tx1"/>
                          </a:solidFill>
                          <a:latin typeface="HGｺﾞｼｯｸM" panose="020B0609000000000000" pitchFamily="49" charset="-128"/>
                          <a:ea typeface="HGｺﾞｼｯｸM" panose="020B0609000000000000" pitchFamily="49" charset="-128"/>
                        </a:rPr>
                        <a:t>　　　クリニック</a:t>
                      </a:r>
                      <a:endParaRPr kumimoji="1" lang="en-US" altLang="ja-JP" sz="1050" dirty="0">
                        <a:solidFill>
                          <a:schemeClr val="tx1"/>
                        </a:solidFill>
                        <a:latin typeface="HGｺﾞｼｯｸM" panose="020B0609000000000000" pitchFamily="49" charset="-128"/>
                        <a:ea typeface="HGｺﾞｼｯｸM" panose="020B0609000000000000" pitchFamily="49" charset="-128"/>
                      </a:endParaRPr>
                    </a:p>
                    <a:p>
                      <a:pPr algn="ctr"/>
                      <a:r>
                        <a:rPr kumimoji="1" lang="ja-JP" altLang="en-US" sz="1050" dirty="0">
                          <a:solidFill>
                            <a:schemeClr val="tx1"/>
                          </a:solidFill>
                          <a:latin typeface="HGｺﾞｼｯｸM" panose="020B0609000000000000" pitchFamily="49" charset="-128"/>
                          <a:ea typeface="HGｺﾞｼｯｸM" panose="020B0609000000000000" pitchFamily="49" charset="-128"/>
                        </a:rPr>
                        <a:t>　　　　　診療所</a:t>
                      </a:r>
                      <a:endParaRPr kumimoji="1" lang="en-US" altLang="ja-JP" sz="1050" dirty="0">
                        <a:solidFill>
                          <a:schemeClr val="tx1"/>
                        </a:solidFill>
                        <a:latin typeface="HGｺﾞｼｯｸM" panose="020B0609000000000000" pitchFamily="49" charset="-128"/>
                        <a:ea typeface="HGｺﾞｼｯｸM" panose="020B0609000000000000" pitchFamily="49" charset="-128"/>
                      </a:endParaRPr>
                    </a:p>
                  </a:txBody>
                  <a:tcPr>
                    <a:solidFill>
                      <a:schemeClr val="bg2"/>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074469072"/>
                  </a:ext>
                </a:extLst>
              </a:tr>
              <a:tr h="416782">
                <a:tc>
                  <a:txBody>
                    <a:bodyPr/>
                    <a:lstStyle/>
                    <a:p>
                      <a:r>
                        <a:rPr kumimoji="1" lang="ja-JP" altLang="en-US" sz="1050" b="0" dirty="0">
                          <a:solidFill>
                            <a:schemeClr val="tx1"/>
                          </a:solidFill>
                          <a:latin typeface="HGｺﾞｼｯｸM" panose="020B0609000000000000" pitchFamily="49" charset="-128"/>
                          <a:ea typeface="HGｺﾞｼｯｸM" panose="020B0609000000000000" pitchFamily="49" charset="-128"/>
                        </a:rPr>
                        <a:t>　 医籍番号</a:t>
                      </a:r>
                      <a:endParaRPr kumimoji="1" lang="en-US" altLang="ja-JP" sz="1050" b="0" dirty="0">
                        <a:solidFill>
                          <a:schemeClr val="tx1"/>
                        </a:solidFill>
                        <a:latin typeface="HGｺﾞｼｯｸM" panose="020B0609000000000000" pitchFamily="49" charset="-128"/>
                        <a:ea typeface="HGｺﾞｼｯｸM" panose="020B0609000000000000" pitchFamily="49" charset="-128"/>
                      </a:endParaRPr>
                    </a:p>
                    <a:p>
                      <a:r>
                        <a:rPr kumimoji="1" lang="ja-JP" altLang="en-US" sz="1050" b="0" dirty="0">
                          <a:solidFill>
                            <a:schemeClr val="tx1"/>
                          </a:solidFill>
                          <a:latin typeface="HGｺﾞｼｯｸM" panose="020B0609000000000000" pitchFamily="49" charset="-128"/>
                          <a:ea typeface="HGｺﾞｼｯｸM" panose="020B0609000000000000" pitchFamily="49" charset="-128"/>
                        </a:rPr>
                        <a:t> （医師のみ）</a:t>
                      </a:r>
                    </a:p>
                  </a:txBody>
                  <a:tcPr>
                    <a:solidFill>
                      <a:schemeClr val="bg2"/>
                    </a:solidFill>
                  </a:tcPr>
                </a:tc>
                <a:tc gridSpan="3">
                  <a:txBody>
                    <a:bodyPr/>
                    <a:lstStyle/>
                    <a:p>
                      <a:pPr algn="r"/>
                      <a:r>
                        <a:rPr kumimoji="1" lang="ja-JP" altLang="en-US" sz="1050" dirty="0">
                          <a:solidFill>
                            <a:schemeClr val="tx1"/>
                          </a:solidFill>
                          <a:latin typeface="HGｺﾞｼｯｸM" panose="020B0609000000000000" pitchFamily="49" charset="-128"/>
                          <a:ea typeface="HGｺﾞｼｯｸM" panose="020B0609000000000000" pitchFamily="49" charset="-128"/>
                        </a:rPr>
                        <a:t>（</a:t>
                      </a:r>
                      <a:r>
                        <a:rPr kumimoji="1" lang="en-US" altLang="ja-JP" sz="1050" dirty="0">
                          <a:solidFill>
                            <a:schemeClr val="tx1"/>
                          </a:solidFill>
                          <a:latin typeface="HGｺﾞｼｯｸM" panose="020B0609000000000000" pitchFamily="49" charset="-128"/>
                          <a:ea typeface="HGｺﾞｼｯｸM" panose="020B0609000000000000" pitchFamily="49" charset="-128"/>
                        </a:rPr>
                        <a:t>H</a:t>
                      </a:r>
                      <a:r>
                        <a:rPr kumimoji="1" lang="ja-JP" altLang="en-US" sz="1050" dirty="0">
                          <a:solidFill>
                            <a:schemeClr val="tx1"/>
                          </a:solidFill>
                          <a:latin typeface="HGｺﾞｼｯｸM" panose="020B0609000000000000" pitchFamily="49" charset="-128"/>
                          <a:ea typeface="HGｺﾞｼｯｸM" panose="020B0609000000000000" pitchFamily="49" charset="-128"/>
                        </a:rPr>
                        <a:t>・</a:t>
                      </a:r>
                      <a:r>
                        <a:rPr kumimoji="1" lang="en-US" altLang="ja-JP" sz="1050" dirty="0">
                          <a:solidFill>
                            <a:schemeClr val="tx1"/>
                          </a:solidFill>
                          <a:latin typeface="HGｺﾞｼｯｸM" panose="020B0609000000000000" pitchFamily="49" charset="-128"/>
                          <a:ea typeface="HGｺﾞｼｯｸM" panose="020B0609000000000000" pitchFamily="49" charset="-128"/>
                        </a:rPr>
                        <a:t>R</a:t>
                      </a:r>
                      <a:r>
                        <a:rPr kumimoji="1" lang="ja-JP" altLang="en-US" sz="1050" dirty="0">
                          <a:solidFill>
                            <a:schemeClr val="tx1"/>
                          </a:solidFill>
                          <a:latin typeface="HGｺﾞｼｯｸM" panose="020B0609000000000000" pitchFamily="49" charset="-128"/>
                          <a:ea typeface="HGｺﾞｼｯｸM" panose="020B0609000000000000" pitchFamily="49" charset="-128"/>
                        </a:rPr>
                        <a:t>　　　　年　　　月　　　　日取得）</a:t>
                      </a:r>
                    </a:p>
                  </a:txBody>
                  <a:tcPr>
                    <a:solidFill>
                      <a:schemeClr val="bg2"/>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02179612"/>
                  </a:ext>
                </a:extLst>
              </a:tr>
              <a:tr h="562501">
                <a:tc>
                  <a:txBody>
                    <a:bodyPr/>
                    <a:lstStyle/>
                    <a:p>
                      <a:r>
                        <a:rPr kumimoji="1" lang="ja-JP" altLang="en-US" sz="1050" b="0" dirty="0">
                          <a:solidFill>
                            <a:schemeClr val="tx1"/>
                          </a:solidFill>
                          <a:latin typeface="HGｺﾞｼｯｸM" panose="020B0609000000000000" pitchFamily="49" charset="-128"/>
                          <a:ea typeface="HGｺﾞｼｯｸM" panose="020B0609000000000000" pitchFamily="49" charset="-128"/>
                        </a:rPr>
                        <a:t>　</a:t>
                      </a:r>
                      <a:endParaRPr kumimoji="1" lang="en-US" altLang="ja-JP" sz="1050" b="0" dirty="0">
                        <a:solidFill>
                          <a:schemeClr val="tx1"/>
                        </a:solidFill>
                        <a:latin typeface="HGｺﾞｼｯｸM" panose="020B0609000000000000" pitchFamily="49" charset="-128"/>
                        <a:ea typeface="HGｺﾞｼｯｸM" panose="020B0609000000000000" pitchFamily="49" charset="-128"/>
                      </a:endParaRPr>
                    </a:p>
                    <a:p>
                      <a:r>
                        <a:rPr kumimoji="1" lang="ja-JP" altLang="en-US" sz="1050" b="0" dirty="0">
                          <a:solidFill>
                            <a:schemeClr val="tx1"/>
                          </a:solidFill>
                          <a:latin typeface="HGｺﾞｼｯｸM" panose="020B0609000000000000" pitchFamily="49" charset="-128"/>
                          <a:ea typeface="HGｺﾞｼｯｸM" panose="020B0609000000000000" pitchFamily="49" charset="-128"/>
                        </a:rPr>
                        <a:t>　  職　　種</a:t>
                      </a:r>
                    </a:p>
                  </a:txBody>
                  <a:tcPr>
                    <a:solidFill>
                      <a:schemeClr val="bg2"/>
                    </a:solidFill>
                  </a:tcPr>
                </a:tc>
                <a:tc gridSpan="3">
                  <a:txBody>
                    <a:bodyPr/>
                    <a:lstStyle/>
                    <a:p>
                      <a:r>
                        <a:rPr kumimoji="1" lang="en-US" altLang="ja-JP" sz="1050" dirty="0">
                          <a:solidFill>
                            <a:schemeClr val="tx1"/>
                          </a:solidFill>
                          <a:latin typeface="HGｺﾞｼｯｸM" panose="020B0609000000000000" pitchFamily="49" charset="-128"/>
                          <a:ea typeface="HGｺﾞｼｯｸM" panose="020B0609000000000000" pitchFamily="49" charset="-128"/>
                        </a:rPr>
                        <a:t>※</a:t>
                      </a:r>
                      <a:r>
                        <a:rPr kumimoji="1" lang="ja-JP" altLang="en-US" sz="1050" dirty="0">
                          <a:solidFill>
                            <a:schemeClr val="tx1"/>
                          </a:solidFill>
                          <a:latin typeface="HGｺﾞｼｯｸM" panose="020B0609000000000000" pitchFamily="49" charset="-128"/>
                          <a:ea typeface="HGｺﾞｼｯｸM" panose="020B0609000000000000" pitchFamily="49" charset="-128"/>
                        </a:rPr>
                        <a:t>医師以外の方は、職種をご記入ください。</a:t>
                      </a:r>
                      <a:endParaRPr kumimoji="1" lang="en-US" altLang="ja-JP" sz="1050" dirty="0">
                        <a:solidFill>
                          <a:schemeClr val="tx1"/>
                        </a:solidFill>
                        <a:latin typeface="HGｺﾞｼｯｸM" panose="020B0609000000000000" pitchFamily="49" charset="-128"/>
                        <a:ea typeface="HGｺﾞｼｯｸM" panose="020B0609000000000000" pitchFamily="49" charset="-128"/>
                      </a:endParaRPr>
                    </a:p>
                    <a:p>
                      <a:pPr algn="r"/>
                      <a:r>
                        <a:rPr kumimoji="1" lang="ja-JP" altLang="en-US" sz="1050" dirty="0">
                          <a:solidFill>
                            <a:schemeClr val="tx1"/>
                          </a:solidFill>
                          <a:latin typeface="HGｺﾞｼｯｸM" panose="020B0609000000000000" pitchFamily="49" charset="-128"/>
                          <a:ea typeface="HGｺﾞｼｯｸM" panose="020B0609000000000000" pitchFamily="49" charset="-128"/>
                        </a:rPr>
                        <a:t>経験年数　　　年</a:t>
                      </a:r>
                    </a:p>
                  </a:txBody>
                  <a:tcPr>
                    <a:solidFill>
                      <a:schemeClr val="bg2"/>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016747852"/>
                  </a:ext>
                </a:extLst>
              </a:tr>
              <a:tr h="544549">
                <a:tc>
                  <a:txBody>
                    <a:bodyPr/>
                    <a:lstStyle/>
                    <a:p>
                      <a:r>
                        <a:rPr kumimoji="1" lang="ja-JP" altLang="en-US" sz="1050" b="0" dirty="0">
                          <a:solidFill>
                            <a:schemeClr val="tx1"/>
                          </a:solidFill>
                          <a:latin typeface="HGｺﾞｼｯｸM" panose="020B0609000000000000" pitchFamily="49" charset="-128"/>
                          <a:ea typeface="HGｺﾞｼｯｸM" panose="020B0609000000000000" pitchFamily="49" charset="-128"/>
                        </a:rPr>
                        <a:t>　</a:t>
                      </a:r>
                      <a:endParaRPr kumimoji="1" lang="en-US" altLang="ja-JP" sz="1050" b="0" dirty="0">
                        <a:solidFill>
                          <a:schemeClr val="tx1"/>
                        </a:solidFill>
                        <a:latin typeface="HGｺﾞｼｯｸM" panose="020B0609000000000000" pitchFamily="49" charset="-128"/>
                        <a:ea typeface="HGｺﾞｼｯｸM" panose="020B0609000000000000" pitchFamily="49" charset="-128"/>
                      </a:endParaRPr>
                    </a:p>
                    <a:p>
                      <a:r>
                        <a:rPr kumimoji="1" lang="ja-JP" altLang="en-US" sz="1050" b="0" dirty="0">
                          <a:solidFill>
                            <a:schemeClr val="tx1"/>
                          </a:solidFill>
                          <a:latin typeface="HGｺﾞｼｯｸM" panose="020B0609000000000000" pitchFamily="49" charset="-128"/>
                          <a:ea typeface="HGｺﾞｼｯｸM" panose="020B0609000000000000" pitchFamily="49" charset="-128"/>
                        </a:rPr>
                        <a:t>　連絡先住所</a:t>
                      </a:r>
                    </a:p>
                  </a:txBody>
                  <a:tcPr>
                    <a:solidFill>
                      <a:schemeClr val="bg2"/>
                    </a:solidFill>
                  </a:tcPr>
                </a:tc>
                <a:tc gridSpan="3">
                  <a:txBody>
                    <a:bodyPr/>
                    <a:lstStyle/>
                    <a:p>
                      <a:endParaRPr kumimoji="1" lang="ja-JP" altLang="en-US" sz="1050" dirty="0">
                        <a:solidFill>
                          <a:schemeClr val="tx1"/>
                        </a:solidFill>
                        <a:latin typeface="HGｺﾞｼｯｸM" panose="020B0609000000000000" pitchFamily="49" charset="-128"/>
                        <a:ea typeface="HGｺﾞｼｯｸM" panose="020B0609000000000000" pitchFamily="49" charset="-128"/>
                      </a:endParaRPr>
                    </a:p>
                  </a:txBody>
                  <a:tcPr>
                    <a:solidFill>
                      <a:schemeClr val="bg2"/>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906165970"/>
                  </a:ext>
                </a:extLst>
              </a:tr>
              <a:tr h="578863">
                <a:tc>
                  <a:txBody>
                    <a:bodyPr/>
                    <a:lstStyle/>
                    <a:p>
                      <a:r>
                        <a:rPr kumimoji="1" lang="ja-JP" altLang="en-US" sz="1050" b="0" dirty="0">
                          <a:solidFill>
                            <a:schemeClr val="tx1"/>
                          </a:solidFill>
                          <a:latin typeface="HGｺﾞｼｯｸM" panose="020B0609000000000000" pitchFamily="49" charset="-128"/>
                          <a:ea typeface="HGｺﾞｼｯｸM" panose="020B0609000000000000" pitchFamily="49" charset="-128"/>
                        </a:rPr>
                        <a:t>  </a:t>
                      </a:r>
                      <a:endParaRPr kumimoji="1" lang="en-US" altLang="ja-JP" sz="1050" b="0" dirty="0">
                        <a:solidFill>
                          <a:schemeClr val="tx1"/>
                        </a:solidFill>
                        <a:latin typeface="HGｺﾞｼｯｸM" panose="020B0609000000000000" pitchFamily="49" charset="-128"/>
                        <a:ea typeface="HGｺﾞｼｯｸM" panose="020B0609000000000000" pitchFamily="49" charset="-128"/>
                      </a:endParaRPr>
                    </a:p>
                    <a:p>
                      <a:r>
                        <a:rPr kumimoji="1" lang="ja-JP" altLang="en-US" sz="1050" b="0" dirty="0">
                          <a:solidFill>
                            <a:schemeClr val="tx1"/>
                          </a:solidFill>
                          <a:latin typeface="HGｺﾞｼｯｸM" panose="020B0609000000000000" pitchFamily="49" charset="-128"/>
                          <a:ea typeface="HGｺﾞｼｯｸM" panose="020B0609000000000000" pitchFamily="49" charset="-128"/>
                        </a:rPr>
                        <a:t>　 </a:t>
                      </a:r>
                      <a:r>
                        <a:rPr kumimoji="1" lang="en-US" altLang="ja-JP" sz="1050" b="0" dirty="0">
                          <a:solidFill>
                            <a:schemeClr val="tx1"/>
                          </a:solidFill>
                          <a:latin typeface="HGｺﾞｼｯｸM" panose="020B0609000000000000" pitchFamily="49" charset="-128"/>
                          <a:ea typeface="HGｺﾞｼｯｸM" panose="020B0609000000000000" pitchFamily="49" charset="-128"/>
                        </a:rPr>
                        <a:t>T </a:t>
                      </a:r>
                      <a:r>
                        <a:rPr kumimoji="1" lang="ja-JP" altLang="en-US" sz="1050" b="0" dirty="0">
                          <a:solidFill>
                            <a:schemeClr val="tx1"/>
                          </a:solidFill>
                          <a:latin typeface="HGｺﾞｼｯｸM" panose="020B0609000000000000" pitchFamily="49" charset="-128"/>
                          <a:ea typeface="HGｺﾞｼｯｸM" panose="020B0609000000000000" pitchFamily="49" charset="-128"/>
                        </a:rPr>
                        <a:t> </a:t>
                      </a:r>
                      <a:r>
                        <a:rPr kumimoji="1" lang="en-US" altLang="ja-JP" sz="1050" b="0" dirty="0">
                          <a:solidFill>
                            <a:schemeClr val="tx1"/>
                          </a:solidFill>
                          <a:latin typeface="HGｺﾞｼｯｸM" panose="020B0609000000000000" pitchFamily="49" charset="-128"/>
                          <a:ea typeface="HGｺﾞｼｯｸM" panose="020B0609000000000000" pitchFamily="49" charset="-128"/>
                        </a:rPr>
                        <a:t> E</a:t>
                      </a:r>
                      <a:r>
                        <a:rPr kumimoji="1" lang="ja-JP" altLang="en-US" sz="1050" b="0" dirty="0">
                          <a:solidFill>
                            <a:schemeClr val="tx1"/>
                          </a:solidFill>
                          <a:latin typeface="HGｺﾞｼｯｸM" panose="020B0609000000000000" pitchFamily="49" charset="-128"/>
                          <a:ea typeface="HGｺﾞｼｯｸM" panose="020B0609000000000000" pitchFamily="49" charset="-128"/>
                        </a:rPr>
                        <a:t>　</a:t>
                      </a:r>
                      <a:r>
                        <a:rPr kumimoji="1" lang="en-US" altLang="ja-JP" sz="1050" b="0" dirty="0">
                          <a:solidFill>
                            <a:schemeClr val="tx1"/>
                          </a:solidFill>
                          <a:latin typeface="HGｺﾞｼｯｸM" panose="020B0609000000000000" pitchFamily="49" charset="-128"/>
                          <a:ea typeface="HGｺﾞｼｯｸM" panose="020B0609000000000000" pitchFamily="49" charset="-128"/>
                        </a:rPr>
                        <a:t> L</a:t>
                      </a:r>
                    </a:p>
                    <a:p>
                      <a:endParaRPr kumimoji="1" lang="ja-JP" altLang="en-US" sz="1050" b="0" dirty="0">
                        <a:solidFill>
                          <a:schemeClr val="tx1"/>
                        </a:solidFill>
                        <a:latin typeface="HGｺﾞｼｯｸM" panose="020B0609000000000000" pitchFamily="49" charset="-128"/>
                        <a:ea typeface="HGｺﾞｼｯｸM" panose="020B0609000000000000" pitchFamily="49" charset="-128"/>
                      </a:endParaRPr>
                    </a:p>
                  </a:txBody>
                  <a:tcPr>
                    <a:solidFill>
                      <a:schemeClr val="bg2"/>
                    </a:solidFill>
                  </a:tcPr>
                </a:tc>
                <a:tc gridSpan="3">
                  <a:txBody>
                    <a:bodyPr/>
                    <a:lstStyle/>
                    <a:p>
                      <a:endParaRPr kumimoji="1" lang="ja-JP" altLang="en-US" sz="1050" dirty="0">
                        <a:solidFill>
                          <a:schemeClr val="tx1"/>
                        </a:solidFill>
                        <a:latin typeface="HGｺﾞｼｯｸM" panose="020B0609000000000000" pitchFamily="49" charset="-128"/>
                        <a:ea typeface="HGｺﾞｼｯｸM" panose="020B0609000000000000" pitchFamily="49" charset="-128"/>
                      </a:endParaRPr>
                    </a:p>
                  </a:txBody>
                  <a:tcPr>
                    <a:solidFill>
                      <a:schemeClr val="bg2"/>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6987928"/>
                  </a:ext>
                </a:extLst>
              </a:tr>
            </a:tbl>
          </a:graphicData>
        </a:graphic>
      </p:graphicFrame>
      <p:sp>
        <p:nvSpPr>
          <p:cNvPr id="5" name="タイトル 1">
            <a:extLst>
              <a:ext uri="{FF2B5EF4-FFF2-40B4-BE49-F238E27FC236}">
                <a16:creationId xmlns:a16="http://schemas.microsoft.com/office/drawing/2014/main" id="{077C7E6C-50A2-45FD-9656-F903DB9141CF}"/>
              </a:ext>
            </a:extLst>
          </p:cNvPr>
          <p:cNvSpPr txBox="1">
            <a:spLocks/>
          </p:cNvSpPr>
          <p:nvPr/>
        </p:nvSpPr>
        <p:spPr>
          <a:xfrm>
            <a:off x="310847" y="9345488"/>
            <a:ext cx="5915025" cy="288032"/>
          </a:xfrm>
          <a:prstGeom prst="rect">
            <a:avLst/>
          </a:prstGeom>
        </p:spPr>
        <p:txBody>
          <a:bodyPr vert="horz" lIns="91440" tIns="45720" rIns="91440" bIns="45720" rtlCol="0" anchor="ctr">
            <a:normAutofit/>
          </a:bodyPr>
          <a:lst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a:lstStyle>
          <a:p>
            <a:r>
              <a:rPr lang="en-US" altLang="ja-JP" sz="1100" dirty="0">
                <a:latin typeface="HGｺﾞｼｯｸM" panose="020B0609000000000000" pitchFamily="49" charset="-128"/>
                <a:ea typeface="HGｺﾞｼｯｸM" panose="020B0609000000000000" pitchFamily="49" charset="-128"/>
              </a:rPr>
              <a:t>※</a:t>
            </a:r>
            <a:r>
              <a:rPr lang="ja-JP" altLang="en-US" sz="1100" dirty="0">
                <a:latin typeface="HGｺﾞｼｯｸM" panose="020B0609000000000000" pitchFamily="49" charset="-128"/>
                <a:ea typeface="HGｺﾞｼｯｸM" panose="020B0609000000000000" pitchFamily="49" charset="-128"/>
              </a:rPr>
              <a:t>定員になり次第、締切となります。</a:t>
            </a:r>
            <a:endParaRPr lang="ja-JP" altLang="en-US" sz="1100" b="1" u="sng" dirty="0">
              <a:solidFill>
                <a:srgbClr val="FF3300"/>
              </a:solidFill>
              <a:latin typeface="HGｺﾞｼｯｸM" panose="020B0609000000000000" pitchFamily="49" charset="-128"/>
              <a:ea typeface="HGｺﾞｼｯｸM" panose="020B0609000000000000" pitchFamily="49" charset="-128"/>
            </a:endParaRPr>
          </a:p>
        </p:txBody>
      </p:sp>
      <p:sp>
        <p:nvSpPr>
          <p:cNvPr id="6" name="正方形/長方形 5">
            <a:extLst>
              <a:ext uri="{FF2B5EF4-FFF2-40B4-BE49-F238E27FC236}">
                <a16:creationId xmlns:a16="http://schemas.microsoft.com/office/drawing/2014/main" id="{8252DB15-E08C-4692-B8FD-3DBCD4D65260}"/>
              </a:ext>
            </a:extLst>
          </p:cNvPr>
          <p:cNvSpPr/>
          <p:nvPr/>
        </p:nvSpPr>
        <p:spPr>
          <a:xfrm>
            <a:off x="1628800" y="5169024"/>
            <a:ext cx="194421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HGｺﾞｼｯｸM" panose="020B0609000000000000" pitchFamily="49" charset="-128"/>
                <a:ea typeface="HGｺﾞｼｯｸM" panose="020B0609000000000000" pitchFamily="49" charset="-128"/>
              </a:rPr>
              <a:t>緩和ケアフォローアップ</a:t>
            </a:r>
            <a:endParaRPr kumimoji="1" lang="en-US" altLang="ja-JP" sz="1200" dirty="0">
              <a:solidFill>
                <a:schemeClr val="tx1"/>
              </a:solidFill>
              <a:latin typeface="HGｺﾞｼｯｸM" panose="020B0609000000000000" pitchFamily="49" charset="-128"/>
              <a:ea typeface="HGｺﾞｼｯｸM" panose="020B0609000000000000" pitchFamily="49" charset="-128"/>
            </a:endParaRPr>
          </a:p>
          <a:p>
            <a:pPr algn="ctr"/>
            <a:r>
              <a:rPr kumimoji="1" lang="ja-JP" altLang="en-US" sz="1200" dirty="0">
                <a:solidFill>
                  <a:schemeClr val="tx1"/>
                </a:solidFill>
                <a:latin typeface="HGｺﾞｼｯｸM" panose="020B0609000000000000" pitchFamily="49" charset="-128"/>
                <a:ea typeface="HGｺﾞｼｯｸM" panose="020B0609000000000000" pitchFamily="49" charset="-128"/>
              </a:rPr>
              <a:t>研修会</a:t>
            </a:r>
          </a:p>
        </p:txBody>
      </p:sp>
      <p:sp>
        <p:nvSpPr>
          <p:cNvPr id="7" name="正方形/長方形 6">
            <a:extLst>
              <a:ext uri="{FF2B5EF4-FFF2-40B4-BE49-F238E27FC236}">
                <a16:creationId xmlns:a16="http://schemas.microsoft.com/office/drawing/2014/main" id="{DEB83A33-6346-41A0-8C8A-012AD158308B}"/>
              </a:ext>
            </a:extLst>
          </p:cNvPr>
          <p:cNvSpPr/>
          <p:nvPr/>
        </p:nvSpPr>
        <p:spPr>
          <a:xfrm>
            <a:off x="5937840" y="6753200"/>
            <a:ext cx="288032"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科</a:t>
            </a:r>
          </a:p>
        </p:txBody>
      </p:sp>
      <p:sp>
        <p:nvSpPr>
          <p:cNvPr id="8" name="タイトル 1">
            <a:extLst>
              <a:ext uri="{FF2B5EF4-FFF2-40B4-BE49-F238E27FC236}">
                <a16:creationId xmlns:a16="http://schemas.microsoft.com/office/drawing/2014/main" id="{76957CB9-E6AA-444E-A1C5-EB5E0D437A89}"/>
              </a:ext>
            </a:extLst>
          </p:cNvPr>
          <p:cNvSpPr txBox="1">
            <a:spLocks/>
          </p:cNvSpPr>
          <p:nvPr/>
        </p:nvSpPr>
        <p:spPr>
          <a:xfrm>
            <a:off x="4077072" y="140215"/>
            <a:ext cx="2664296" cy="288032"/>
          </a:xfrm>
          <a:prstGeom prst="rect">
            <a:avLst/>
          </a:prstGeom>
        </p:spPr>
        <p:txBody>
          <a:bodyPr vert="horz" lIns="91440" tIns="45720" rIns="91440" bIns="45720" rtlCol="0" anchor="ctr">
            <a:noAutofit/>
          </a:bodyPr>
          <a:lst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a:lstStyle>
          <a:p>
            <a:r>
              <a:rPr lang="ja-JP" altLang="en-US" sz="1200" u="sng" dirty="0">
                <a:latin typeface="HGｺﾞｼｯｸM" panose="020B0609000000000000" pitchFamily="49" charset="-128"/>
                <a:ea typeface="HGｺﾞｼｯｸM" panose="020B0609000000000000" pitchFamily="49" charset="-128"/>
              </a:rPr>
              <a:t>申込日　　　年　　　月　　　日</a:t>
            </a:r>
          </a:p>
        </p:txBody>
      </p:sp>
    </p:spTree>
    <p:extLst>
      <p:ext uri="{BB962C8B-B14F-4D97-AF65-F5344CB8AC3E}">
        <p14:creationId xmlns:p14="http://schemas.microsoft.com/office/powerpoint/2010/main" val="3368645125"/>
      </p:ext>
    </p:extLst>
  </p:cSld>
  <p:clrMapOvr>
    <a:masterClrMapping/>
  </p:clrMapOvr>
</p:sld>
</file>

<file path=ppt/theme/theme1.xml><?xml version="1.0" encoding="utf-8"?>
<a:theme xmlns:a="http://schemas.openxmlformats.org/drawingml/2006/main" name="ファセット">
  <a:themeElements>
    <a:clrScheme name="黄">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ファセット">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ファセット">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13062</TotalTime>
  <Words>731</Words>
  <Application>Microsoft Office PowerPoint</Application>
  <PresentationFormat>A4 210 x 297 mm</PresentationFormat>
  <Paragraphs>72</Paragraphs>
  <Slides>2</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2</vt:i4>
      </vt:variant>
      <vt:variant>
        <vt:lpstr>スライド タイトル</vt:lpstr>
      </vt:variant>
      <vt:variant>
        <vt:i4>2</vt:i4>
      </vt:variant>
    </vt:vector>
  </HeadingPairs>
  <TitlesOfParts>
    <vt:vector size="14" baseType="lpstr">
      <vt:lpstr>HGSｺﾞｼｯｸM</vt:lpstr>
      <vt:lpstr>HGｺﾞｼｯｸM</vt:lpstr>
      <vt:lpstr>HG丸ｺﾞｼｯｸM-PRO</vt:lpstr>
      <vt:lpstr>メイリオ</vt:lpstr>
      <vt:lpstr>游ゴシック</vt:lpstr>
      <vt:lpstr>游ゴシック Light</vt:lpstr>
      <vt:lpstr>Arial</vt:lpstr>
      <vt:lpstr>Times New Roman</vt:lpstr>
      <vt:lpstr>Trebuchet MS</vt:lpstr>
      <vt:lpstr>Wingdings 3</vt:lpstr>
      <vt:lpstr>ファセット</vt:lpstr>
      <vt:lpstr>Office テーマ</vt:lpstr>
      <vt:lpstr>PowerPoint プレゼンテーション</vt:lpstr>
      <vt:lpstr>　　　　　　　　　　　　　　　                  静岡市立静岡病院 　　緩和ケアフォローアップ研修会参加申込書  （申込先）静岡市立静岡病院　総務課　総務・企画係 　　　　　〒420-8630　静岡県静岡市葵区追手町10番93号　TEL：054-253-3125 　　　　　 ＦＡＸ：０５４-２５３-３１５５ （申込期限）令和７年２月２８日（金）まで  下記の必要事項を記入して、上記申込先までFAXでお申込みください。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localuser</dc:creator>
  <cp:lastModifiedBy>本田 剛一</cp:lastModifiedBy>
  <cp:revision>140</cp:revision>
  <cp:lastPrinted>2025-01-22T01:26:03Z</cp:lastPrinted>
  <dcterms:created xsi:type="dcterms:W3CDTF">2010-04-16T06:38:52Z</dcterms:created>
  <dcterms:modified xsi:type="dcterms:W3CDTF">2025-02-12T01:09:50Z</dcterms:modified>
</cp:coreProperties>
</file>